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36" r:id="rId1"/>
  </p:sldMasterIdLst>
  <p:notesMasterIdLst>
    <p:notesMasterId r:id="rId115"/>
  </p:notesMasterIdLst>
  <p:sldIdLst>
    <p:sldId id="378" r:id="rId2"/>
    <p:sldId id="314" r:id="rId3"/>
    <p:sldId id="377" r:id="rId4"/>
    <p:sldId id="379" r:id="rId5"/>
    <p:sldId id="319" r:id="rId6"/>
    <p:sldId id="321" r:id="rId7"/>
    <p:sldId id="322" r:id="rId8"/>
    <p:sldId id="323" r:id="rId9"/>
    <p:sldId id="325" r:id="rId10"/>
    <p:sldId id="326" r:id="rId11"/>
    <p:sldId id="327" r:id="rId12"/>
    <p:sldId id="328" r:id="rId13"/>
    <p:sldId id="376" r:id="rId14"/>
    <p:sldId id="386" r:id="rId15"/>
    <p:sldId id="383" r:id="rId16"/>
    <p:sldId id="494" r:id="rId17"/>
    <p:sldId id="398" r:id="rId18"/>
    <p:sldId id="399" r:id="rId19"/>
    <p:sldId id="496" r:id="rId20"/>
    <p:sldId id="397" r:id="rId21"/>
    <p:sldId id="395" r:id="rId22"/>
    <p:sldId id="396" r:id="rId23"/>
    <p:sldId id="498" r:id="rId24"/>
    <p:sldId id="499" r:id="rId25"/>
    <p:sldId id="509" r:id="rId26"/>
    <p:sldId id="495" r:id="rId27"/>
    <p:sldId id="497" r:id="rId28"/>
    <p:sldId id="500" r:id="rId29"/>
    <p:sldId id="404" r:id="rId30"/>
    <p:sldId id="401" r:id="rId31"/>
    <p:sldId id="405" r:id="rId32"/>
    <p:sldId id="406" r:id="rId33"/>
    <p:sldId id="407" r:id="rId34"/>
    <p:sldId id="403" r:id="rId35"/>
    <p:sldId id="390" r:id="rId36"/>
    <p:sldId id="491" r:id="rId37"/>
    <p:sldId id="492" r:id="rId38"/>
    <p:sldId id="493" r:id="rId39"/>
    <p:sldId id="504" r:id="rId40"/>
    <p:sldId id="505" r:id="rId41"/>
    <p:sldId id="506" r:id="rId42"/>
    <p:sldId id="385" r:id="rId43"/>
    <p:sldId id="330" r:id="rId44"/>
    <p:sldId id="332" r:id="rId45"/>
    <p:sldId id="508" r:id="rId46"/>
    <p:sldId id="507" r:id="rId47"/>
    <p:sldId id="520" r:id="rId48"/>
    <p:sldId id="333" r:id="rId49"/>
    <p:sldId id="510" r:id="rId50"/>
    <p:sldId id="516" r:id="rId51"/>
    <p:sldId id="511" r:id="rId52"/>
    <p:sldId id="512" r:id="rId53"/>
    <p:sldId id="513" r:id="rId54"/>
    <p:sldId id="514" r:id="rId55"/>
    <p:sldId id="515" r:id="rId56"/>
    <p:sldId id="334" r:id="rId57"/>
    <p:sldId id="517" r:id="rId58"/>
    <p:sldId id="518" r:id="rId59"/>
    <p:sldId id="519" r:id="rId60"/>
    <p:sldId id="335" r:id="rId61"/>
    <p:sldId id="336" r:id="rId62"/>
    <p:sldId id="337" r:id="rId63"/>
    <p:sldId id="338" r:id="rId64"/>
    <p:sldId id="339" r:id="rId65"/>
    <p:sldId id="340" r:id="rId66"/>
    <p:sldId id="550" r:id="rId67"/>
    <p:sldId id="549" r:id="rId68"/>
    <p:sldId id="521" r:id="rId69"/>
    <p:sldId id="522" r:id="rId70"/>
    <p:sldId id="523" r:id="rId71"/>
    <p:sldId id="524" r:id="rId72"/>
    <p:sldId id="525" r:id="rId73"/>
    <p:sldId id="526" r:id="rId74"/>
    <p:sldId id="527" r:id="rId75"/>
    <p:sldId id="539" r:id="rId76"/>
    <p:sldId id="537" r:id="rId77"/>
    <p:sldId id="528" r:id="rId78"/>
    <p:sldId id="529" r:id="rId79"/>
    <p:sldId id="538" r:id="rId80"/>
    <p:sldId id="540" r:id="rId81"/>
    <p:sldId id="541" r:id="rId82"/>
    <p:sldId id="546" r:id="rId83"/>
    <p:sldId id="547" r:id="rId84"/>
    <p:sldId id="548" r:id="rId85"/>
    <p:sldId id="501" r:id="rId86"/>
    <p:sldId id="347" r:id="rId87"/>
    <p:sldId id="374" r:id="rId88"/>
    <p:sldId id="348" r:id="rId89"/>
    <p:sldId id="349" r:id="rId90"/>
    <p:sldId id="350" r:id="rId91"/>
    <p:sldId id="351" r:id="rId92"/>
    <p:sldId id="530" r:id="rId93"/>
    <p:sldId id="352" r:id="rId94"/>
    <p:sldId id="531" r:id="rId95"/>
    <p:sldId id="354" r:id="rId96"/>
    <p:sldId id="532" r:id="rId97"/>
    <p:sldId id="356" r:id="rId98"/>
    <p:sldId id="536" r:id="rId99"/>
    <p:sldId id="533" r:id="rId100"/>
    <p:sldId id="358" r:id="rId101"/>
    <p:sldId id="360" r:id="rId102"/>
    <p:sldId id="534" r:id="rId103"/>
    <p:sldId id="367" r:id="rId104"/>
    <p:sldId id="363" r:id="rId105"/>
    <p:sldId id="544" r:id="rId106"/>
    <p:sldId id="364" r:id="rId107"/>
    <p:sldId id="365" r:id="rId108"/>
    <p:sldId id="366" r:id="rId109"/>
    <p:sldId id="368" r:id="rId110"/>
    <p:sldId id="369" r:id="rId111"/>
    <p:sldId id="370" r:id="rId112"/>
    <p:sldId id="371" r:id="rId113"/>
    <p:sldId id="551" r:id="rId114"/>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Arial"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charset="0"/>
        <a:ea typeface="ＭＳ Ｐゴシック" pitchFamily="34" charset="-128"/>
        <a:cs typeface="+mn-cs"/>
      </a:defRPr>
    </a:lvl5pPr>
    <a:lvl6pPr marL="2286000" algn="l" defTabSz="914400" rtl="0" eaLnBrk="1" latinLnBrk="0" hangingPunct="1">
      <a:defRPr sz="2400" kern="1200">
        <a:solidFill>
          <a:schemeClr val="tx1"/>
        </a:solidFill>
        <a:latin typeface="Arial" charset="0"/>
        <a:ea typeface="ＭＳ Ｐゴシック" pitchFamily="34" charset="-128"/>
        <a:cs typeface="+mn-cs"/>
      </a:defRPr>
    </a:lvl6pPr>
    <a:lvl7pPr marL="2743200" algn="l" defTabSz="914400" rtl="0" eaLnBrk="1" latinLnBrk="0" hangingPunct="1">
      <a:defRPr sz="2400" kern="1200">
        <a:solidFill>
          <a:schemeClr val="tx1"/>
        </a:solidFill>
        <a:latin typeface="Arial" charset="0"/>
        <a:ea typeface="ＭＳ Ｐゴシック" pitchFamily="34" charset="-128"/>
        <a:cs typeface="+mn-cs"/>
      </a:defRPr>
    </a:lvl7pPr>
    <a:lvl8pPr marL="3200400" algn="l" defTabSz="914400" rtl="0" eaLnBrk="1" latinLnBrk="0" hangingPunct="1">
      <a:defRPr sz="2400" kern="1200">
        <a:solidFill>
          <a:schemeClr val="tx1"/>
        </a:solidFill>
        <a:latin typeface="Arial" charset="0"/>
        <a:ea typeface="ＭＳ Ｐゴシック" pitchFamily="34" charset="-128"/>
        <a:cs typeface="+mn-cs"/>
      </a:defRPr>
    </a:lvl8pPr>
    <a:lvl9pPr marL="3657600" algn="l" defTabSz="914400" rtl="0" eaLnBrk="1" latinLnBrk="0" hangingPunct="1">
      <a:defRPr sz="2400"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41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65" autoAdjust="0"/>
  </p:normalViewPr>
  <p:slideViewPr>
    <p:cSldViewPr>
      <p:cViewPr varScale="1">
        <p:scale>
          <a:sx n="81" d="100"/>
          <a:sy n="81" d="100"/>
        </p:scale>
        <p:origin x="145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atin typeface="Arial" charset="0"/>
                <a:ea typeface="ＭＳ Ｐゴシック" pitchFamily="-128" charset="-128"/>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0" hangingPunct="0">
              <a:defRPr sz="1200">
                <a:latin typeface="Arial" charset="0"/>
                <a:ea typeface="ＭＳ Ｐゴシック" pitchFamily="-128" charset="-128"/>
              </a:defRPr>
            </a:lvl1pPr>
          </a:lstStyle>
          <a:p>
            <a:pPr>
              <a:defRPr/>
            </a:pPr>
            <a:fld id="{A77F2F17-40EB-47C2-B4EB-46317B00DEDA}" type="datetimeFigureOut">
              <a:rPr lang="en-US"/>
              <a:pPr>
                <a:defRPr/>
              </a:pPr>
              <a:t>3/3/2023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0" hangingPunct="0">
              <a:defRPr sz="1200">
                <a:latin typeface="Arial" charset="0"/>
                <a:ea typeface="ＭＳ Ｐゴシック" pitchFamily="-128" charset="-128"/>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0" hangingPunct="0">
              <a:defRPr sz="1200">
                <a:latin typeface="Arial" charset="0"/>
                <a:ea typeface="ＭＳ Ｐゴシック" pitchFamily="-128" charset="-128"/>
              </a:defRPr>
            </a:lvl1pPr>
          </a:lstStyle>
          <a:p>
            <a:pPr>
              <a:defRPr/>
            </a:pPr>
            <a:fld id="{61278F2E-F251-4216-9B05-E66403EB759F}" type="slidenum">
              <a:rPr lang="en-US"/>
              <a:pPr>
                <a:defRPr/>
              </a:pPr>
              <a:t>‹#›</a:t>
            </a:fld>
            <a:endParaRPr lang="en-US" dirty="0"/>
          </a:p>
        </p:txBody>
      </p:sp>
    </p:spTree>
    <p:extLst>
      <p:ext uri="{BB962C8B-B14F-4D97-AF65-F5344CB8AC3E}">
        <p14:creationId xmlns:p14="http://schemas.microsoft.com/office/powerpoint/2010/main" val="40622452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eaLnBrk="1" hangingPunct="1">
              <a:spcBef>
                <a:spcPts val="347"/>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defRPr/>
            </a:pPr>
            <a:r>
              <a:rPr lang="en-GB" altLang="en-US" b="1" dirty="0">
                <a:ea typeface="Lucida Sans Unicode" charset="0"/>
                <a:cs typeface="Lucida Sans Unicode" charset="0"/>
              </a:rPr>
              <a:t>The History Of Information Security</a:t>
            </a:r>
          </a:p>
          <a:p>
            <a:pPr marL="347504" indent="-327927" eaLnBrk="1" hangingPunct="1">
              <a:spcBef>
                <a:spcPts val="642"/>
              </a:spcBef>
              <a:buFontTx/>
              <a:buChar char="•"/>
              <a:tabLst>
                <a:tab pos="933203" algn="l"/>
                <a:tab pos="1872932" algn="l"/>
                <a:tab pos="2812661" algn="l"/>
                <a:tab pos="3752390" algn="l"/>
                <a:tab pos="4692119" algn="l"/>
                <a:tab pos="5631847" algn="l"/>
                <a:tab pos="6571576" algn="l"/>
                <a:tab pos="7511305" algn="l"/>
                <a:tab pos="8451034" algn="l"/>
                <a:tab pos="9390763" algn="l"/>
                <a:tab pos="10330492" algn="l"/>
              </a:tabLst>
              <a:defRPr/>
            </a:pPr>
            <a:r>
              <a:rPr lang="en-GB" altLang="en-US" sz="2700" kern="0" dirty="0">
                <a:solidFill>
                  <a:srgbClr val="222222"/>
                </a:solidFill>
                <a:latin typeface="Arial"/>
                <a:cs typeface="Arial" charset="0"/>
              </a:rPr>
              <a:t>Computer security began immediately after the first mainframes were developed </a:t>
            </a:r>
          </a:p>
          <a:p>
            <a:pPr marL="758636" lvl="1" indent="-327927" eaLnBrk="1" hangingPunct="1">
              <a:spcBef>
                <a:spcPts val="642"/>
              </a:spcBef>
              <a:buFontTx/>
              <a:buChar char="–"/>
              <a:tabLst>
                <a:tab pos="933203" algn="l"/>
                <a:tab pos="1872932" algn="l"/>
                <a:tab pos="2812661" algn="l"/>
                <a:tab pos="3752390" algn="l"/>
                <a:tab pos="4692119" algn="l"/>
                <a:tab pos="5631847" algn="l"/>
                <a:tab pos="6571576" algn="l"/>
                <a:tab pos="7511305" algn="l"/>
                <a:tab pos="8451034" algn="l"/>
                <a:tab pos="9390763" algn="l"/>
                <a:tab pos="10330492" algn="l"/>
              </a:tabLst>
              <a:defRPr/>
            </a:pPr>
            <a:r>
              <a:rPr lang="en-GB" altLang="en-US" sz="2500" kern="0" dirty="0">
                <a:solidFill>
                  <a:srgbClr val="222222"/>
                </a:solidFill>
                <a:latin typeface="Arial"/>
                <a:cs typeface="Arial" charset="0"/>
              </a:rPr>
              <a:t>Groups developing code-breaking computations during World War II created the first modern computers</a:t>
            </a:r>
          </a:p>
          <a:p>
            <a:pPr marL="758636" lvl="1" indent="-327927" eaLnBrk="1" hangingPunct="1">
              <a:spcBef>
                <a:spcPts val="642"/>
              </a:spcBef>
              <a:buFontTx/>
              <a:buChar char="–"/>
              <a:tabLst>
                <a:tab pos="933203" algn="l"/>
                <a:tab pos="1872932" algn="l"/>
                <a:tab pos="2812661" algn="l"/>
                <a:tab pos="3752390" algn="l"/>
                <a:tab pos="4692119" algn="l"/>
                <a:tab pos="5631847" algn="l"/>
                <a:tab pos="6571576" algn="l"/>
                <a:tab pos="7511305" algn="l"/>
                <a:tab pos="8451034" algn="l"/>
                <a:tab pos="9390763" algn="l"/>
                <a:tab pos="10330492" algn="l"/>
              </a:tabLst>
              <a:defRPr/>
            </a:pPr>
            <a:r>
              <a:rPr lang="en-GB" altLang="en-US" sz="2500" kern="0" dirty="0">
                <a:solidFill>
                  <a:srgbClr val="222222"/>
                </a:solidFill>
                <a:latin typeface="Arial"/>
                <a:cs typeface="Arial" charset="0"/>
              </a:rPr>
              <a:t>Multiple levels of security were implemented</a:t>
            </a:r>
          </a:p>
          <a:p>
            <a:pPr marL="347504" indent="-327927" eaLnBrk="1" hangingPunct="1">
              <a:spcBef>
                <a:spcPts val="642"/>
              </a:spcBef>
              <a:buFontTx/>
              <a:buChar char="•"/>
              <a:tabLst>
                <a:tab pos="933203" algn="l"/>
                <a:tab pos="1872932" algn="l"/>
                <a:tab pos="2812661" algn="l"/>
                <a:tab pos="3752390" algn="l"/>
                <a:tab pos="4692119" algn="l"/>
                <a:tab pos="5631847" algn="l"/>
                <a:tab pos="6571576" algn="l"/>
                <a:tab pos="7511305" algn="l"/>
                <a:tab pos="8451034" algn="l"/>
                <a:tab pos="9390763" algn="l"/>
                <a:tab pos="10330492" algn="l"/>
              </a:tabLst>
              <a:defRPr/>
            </a:pPr>
            <a:r>
              <a:rPr lang="en-GB" altLang="en-US" sz="2700" kern="0" dirty="0">
                <a:solidFill>
                  <a:srgbClr val="222222"/>
                </a:solidFill>
                <a:latin typeface="Arial"/>
                <a:cs typeface="Arial" charset="0"/>
              </a:rPr>
              <a:t>Physical controls to limit access to sensitive military locations to authorized personnel</a:t>
            </a:r>
          </a:p>
          <a:p>
            <a:pPr marL="347504" indent="-327927" eaLnBrk="1" hangingPunct="1">
              <a:spcBef>
                <a:spcPts val="642"/>
              </a:spcBef>
              <a:buFontTx/>
              <a:buChar char="•"/>
              <a:tabLst>
                <a:tab pos="933203" algn="l"/>
                <a:tab pos="1872932" algn="l"/>
                <a:tab pos="2812661" algn="l"/>
                <a:tab pos="3752390" algn="l"/>
                <a:tab pos="4692119" algn="l"/>
                <a:tab pos="5631847" algn="l"/>
                <a:tab pos="6571576" algn="l"/>
                <a:tab pos="7511305" algn="l"/>
                <a:tab pos="8451034" algn="l"/>
                <a:tab pos="9390763" algn="l"/>
                <a:tab pos="10330492" algn="l"/>
              </a:tabLst>
              <a:defRPr/>
            </a:pPr>
            <a:r>
              <a:rPr lang="en-GB" altLang="en-US" sz="2700" kern="0" dirty="0">
                <a:solidFill>
                  <a:srgbClr val="222222"/>
                </a:solidFill>
                <a:latin typeface="Arial"/>
                <a:cs typeface="Arial" charset="0"/>
              </a:rPr>
              <a:t>Rudimentary in defending against physical theft, espionage, and sabotage</a:t>
            </a:r>
          </a:p>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defRPr/>
            </a:pPr>
            <a:endParaRPr lang="en-GB" altLang="en-US" dirty="0">
              <a:ea typeface="Lucida Sans Unicode" charset="0"/>
              <a:cs typeface="Lucida Sans Unicode" charset="0"/>
            </a:endParaRPr>
          </a:p>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defRPr/>
            </a:pPr>
            <a:endParaRPr lang="en-GB" altLang="en-US" dirty="0">
              <a:ea typeface="Lucida Sans Unicode" charset="0"/>
              <a:cs typeface="Lucida Sans Unicode" charset="0"/>
            </a:endParaRP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2</a:t>
            </a:fld>
            <a:endParaRPr lang="en-US" dirty="0"/>
          </a:p>
        </p:txBody>
      </p:sp>
    </p:spTree>
    <p:extLst>
      <p:ext uri="{BB962C8B-B14F-4D97-AF65-F5344CB8AC3E}">
        <p14:creationId xmlns:p14="http://schemas.microsoft.com/office/powerpoint/2010/main" val="3974992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1278F2E-F251-4216-9B05-E66403EB759F}" type="slidenum">
              <a:rPr lang="en-US" smtClean="0"/>
              <a:pPr>
                <a:defRPr/>
              </a:pPr>
              <a:t>19</a:t>
            </a:fld>
            <a:endParaRPr lang="en-US" dirty="0"/>
          </a:p>
        </p:txBody>
      </p:sp>
    </p:spTree>
    <p:extLst>
      <p:ext uri="{BB962C8B-B14F-4D97-AF65-F5344CB8AC3E}">
        <p14:creationId xmlns:p14="http://schemas.microsoft.com/office/powerpoint/2010/main" val="105542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1278F2E-F251-4216-9B05-E66403EB759F}" type="slidenum">
              <a:rPr lang="en-US" smtClean="0"/>
              <a:pPr>
                <a:defRPr/>
              </a:pPr>
              <a:t>23</a:t>
            </a:fld>
            <a:endParaRPr lang="en-US" dirty="0"/>
          </a:p>
        </p:txBody>
      </p:sp>
    </p:spTree>
    <p:extLst>
      <p:ext uri="{BB962C8B-B14F-4D97-AF65-F5344CB8AC3E}">
        <p14:creationId xmlns:p14="http://schemas.microsoft.com/office/powerpoint/2010/main" val="1349512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1278F2E-F251-4216-9B05-E66403EB759F}" type="slidenum">
              <a:rPr lang="en-US" smtClean="0"/>
              <a:pPr>
                <a:defRPr/>
              </a:pPr>
              <a:t>24</a:t>
            </a:fld>
            <a:endParaRPr lang="en-US" dirty="0"/>
          </a:p>
        </p:txBody>
      </p:sp>
    </p:spTree>
    <p:extLst>
      <p:ext uri="{BB962C8B-B14F-4D97-AF65-F5344CB8AC3E}">
        <p14:creationId xmlns:p14="http://schemas.microsoft.com/office/powerpoint/2010/main" val="3039576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1278F2E-F251-4216-9B05-E66403EB759F}" type="slidenum">
              <a:rPr lang="en-US" smtClean="0"/>
              <a:pPr>
                <a:defRPr/>
              </a:pPr>
              <a:t>25</a:t>
            </a:fld>
            <a:endParaRPr lang="en-US" dirty="0"/>
          </a:p>
        </p:txBody>
      </p:sp>
    </p:spTree>
    <p:extLst>
      <p:ext uri="{BB962C8B-B14F-4D97-AF65-F5344CB8AC3E}">
        <p14:creationId xmlns:p14="http://schemas.microsoft.com/office/powerpoint/2010/main" val="3260017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1278F2E-F251-4216-9B05-E66403EB759F}" type="slidenum">
              <a:rPr lang="en-US" smtClean="0"/>
              <a:pPr>
                <a:defRPr/>
              </a:pPr>
              <a:t>27</a:t>
            </a:fld>
            <a:endParaRPr lang="en-US" dirty="0"/>
          </a:p>
        </p:txBody>
      </p:sp>
    </p:spTree>
    <p:extLst>
      <p:ext uri="{BB962C8B-B14F-4D97-AF65-F5344CB8AC3E}">
        <p14:creationId xmlns:p14="http://schemas.microsoft.com/office/powerpoint/2010/main" val="3228633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1278F2E-F251-4216-9B05-E66403EB759F}" type="slidenum">
              <a:rPr lang="en-US" smtClean="0"/>
              <a:pPr>
                <a:defRPr/>
              </a:pPr>
              <a:t>28</a:t>
            </a:fld>
            <a:endParaRPr lang="en-US" dirty="0"/>
          </a:p>
        </p:txBody>
      </p:sp>
    </p:spTree>
    <p:extLst>
      <p:ext uri="{BB962C8B-B14F-4D97-AF65-F5344CB8AC3E}">
        <p14:creationId xmlns:p14="http://schemas.microsoft.com/office/powerpoint/2010/main" val="2356511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8C81D5-B373-4420-BA79-889257A5B263}" type="slidenum">
              <a:rPr lang="en-GB" smtClean="0"/>
              <a:t>29</a:t>
            </a:fld>
            <a:endParaRPr lang="en-GB"/>
          </a:p>
        </p:txBody>
      </p:sp>
    </p:spTree>
    <p:extLst>
      <p:ext uri="{BB962C8B-B14F-4D97-AF65-F5344CB8AC3E}">
        <p14:creationId xmlns:p14="http://schemas.microsoft.com/office/powerpoint/2010/main" val="2862137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8C81D5-B373-4420-BA79-889257A5B263}" type="slidenum">
              <a:rPr lang="en-GB" smtClean="0"/>
              <a:t>31</a:t>
            </a:fld>
            <a:endParaRPr lang="en-GB"/>
          </a:p>
        </p:txBody>
      </p:sp>
    </p:spTree>
    <p:extLst>
      <p:ext uri="{BB962C8B-B14F-4D97-AF65-F5344CB8AC3E}">
        <p14:creationId xmlns:p14="http://schemas.microsoft.com/office/powerpoint/2010/main" val="1801423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b="1" dirty="0">
                <a:cs typeface="Arial" panose="020B0604020202020204" pitchFamily="34" charset="0"/>
              </a:rPr>
              <a:t>Key Information Security Concepts</a:t>
            </a:r>
          </a:p>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When considering the security of information systems components, it is important to understand the concept of the computer as the subject of an attack as opposed to the computer as the object of an attack.  </a:t>
            </a:r>
          </a:p>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When a computer is the subject of an attack, it is used as an active tool to conduct the attack. When a computer is the object of an attack, it is the entity being attacked. </a:t>
            </a:r>
          </a:p>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endParaRPr lang="en-GB" altLang="en-US" dirty="0">
              <a:cs typeface="Lucida Sans Unicode" panose="020B0602030504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solidFill>
                  <a:prstClr val="black"/>
                </a:solidFill>
              </a:rPr>
              <a:pPr>
                <a:defRPr/>
              </a:pPr>
              <a:t>42</a:t>
            </a:fld>
            <a:endParaRPr lang="en-US" dirty="0">
              <a:solidFill>
                <a:prstClr val="black"/>
              </a:solidFill>
            </a:endParaRPr>
          </a:p>
        </p:txBody>
      </p:sp>
    </p:spTree>
    <p:extLst>
      <p:ext uri="{BB962C8B-B14F-4D97-AF65-F5344CB8AC3E}">
        <p14:creationId xmlns:p14="http://schemas.microsoft.com/office/powerpoint/2010/main" val="300869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b="1" dirty="0">
                <a:cs typeface="Lucida Sans Unicode" panose="020B0602030504020204" pitchFamily="34" charset="0"/>
              </a:rPr>
              <a:t>Critical Characteristics of Information</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The value of information comes from the characteristics it possesses.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Availability – Enables users who need to access information to do so without interference or obstruction and in the required format. The information is said to be available to an authorized user when and where needed and in the correct format.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Accuracy – Free from mistake or error and having the value that the end user expects. If information contains a value different from the user’s expectations due to the intentional or unintentional modification of its content, it is no longer accurate.</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Authenticity –The quality or state of being genuine or original, rather than a reproduction or fabrication. Information is authentic when it is the information that was originally created, placed, stored, or transferred.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Confidentiality – The quality or state of preventing disclosure or exposure to unauthorized individuals or systems.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Integrity – The quality or state of being whole, complete, and uncorrupted.  The integrity of information is threatened when the information is exposed to corruption, damage, destruction, or other disruption of its authentic state.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Utility – The quality or state of having value for some purpose or end. Information has value when it serves a particular purpose. This means that if information is available, but not in a format meaningful to the end user, it is not useful.</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Possession – The quality or state of having ownership or control of some object or item. Information is said to be in possession if one obtains it, independent of format or other characteristic. While a breach of confidentiality always results in a breach of possession, a breach of possession does not always result in a breach of confidentiality.</a:t>
            </a: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44</a:t>
            </a:fld>
            <a:endParaRPr lang="en-US" dirty="0"/>
          </a:p>
        </p:txBody>
      </p:sp>
    </p:spTree>
    <p:extLst>
      <p:ext uri="{BB962C8B-B14F-4D97-AF65-F5344CB8AC3E}">
        <p14:creationId xmlns:p14="http://schemas.microsoft.com/office/powerpoint/2010/main" val="2890654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3</a:t>
            </a:fld>
            <a:endParaRPr lang="en-US" dirty="0"/>
          </a:p>
        </p:txBody>
      </p:sp>
    </p:spTree>
    <p:extLst>
      <p:ext uri="{BB962C8B-B14F-4D97-AF65-F5344CB8AC3E}">
        <p14:creationId xmlns:p14="http://schemas.microsoft.com/office/powerpoint/2010/main" val="3875174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b="1" dirty="0">
                <a:cs typeface="Lucida Sans Unicode" panose="020B0602030504020204" pitchFamily="34" charset="0"/>
              </a:rPr>
              <a:t>Critical Characteristics of Information</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The value of information comes from the characteristics it possesses.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Availability – Enables users who need to access information to do so without interference or obstruction and in the required format. The information is said to be available to an authorized user when and where needed and in the correct format.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Accuracy – Free from mistake or error and having the value that the end user expects. If information contains a value different from the user’s expectations due to the intentional or unintentional modification of its content, it is no longer accurate.</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Authenticity –The quality or state of being genuine or original, rather than a reproduction or fabrication. Information is authentic when it is the information that was originally created, placed, stored, or transferred.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Confidentiality – The quality or state of preventing disclosure or exposure to unauthorized individuals or systems.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Integrity – The quality or state of being whole, complete, and uncorrupted.  The integrity of information is threatened when the information is exposed to corruption, damage, destruction, or other disruption of its authentic state.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Utility – The quality or state of having value for some purpose or end. Information has value when it serves a particular purpose. This means that if information is available, but not in a format meaningful to the end user, it is not useful.</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Possession – The quality or state of having ownership or control of some object or item. Information is said to be in possession if one obtains it, independent of format or other characteristic. While a breach of confidentiality always results in a breach of possession, a breach of possession does not always result in a breach of confidentiality.</a:t>
            </a: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45</a:t>
            </a:fld>
            <a:endParaRPr lang="en-US" dirty="0"/>
          </a:p>
        </p:txBody>
      </p:sp>
    </p:spTree>
    <p:extLst>
      <p:ext uri="{BB962C8B-B14F-4D97-AF65-F5344CB8AC3E}">
        <p14:creationId xmlns:p14="http://schemas.microsoft.com/office/powerpoint/2010/main" val="3862176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b="1" dirty="0">
                <a:cs typeface="Lucida Sans Unicode" panose="020B0602030504020204" pitchFamily="34" charset="0"/>
              </a:rPr>
              <a:t>Critical Characteristics of Information</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The value of information comes from the characteristics it possesses.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Availability – Enables users who need to access information to do so without interference or obstruction and in the required format. The information is said to be available to an authorized user when and where needed and in the correct format.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Accuracy – Free from mistake or error and having the value that the end user expects. If information contains a value different from the user’s expectations due to the intentional or unintentional modification of its content, it is no longer accurate.</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Authenticity –The quality or state of being genuine or original, rather than a reproduction or fabrication. Information is authentic when it is the information that was originally created, placed, stored, or transferred.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Confidentiality – The quality or state of preventing disclosure or exposure to unauthorized individuals or systems.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Integrity – The quality or state of being whole, complete, and uncorrupted.  The integrity of information is threatened when the information is exposed to corruption, damage, destruction, or other disruption of its authentic state.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Utility – The quality or state of having value for some purpose or end. Information has value when it serves a particular purpose. This means that if information is available, but not in a format meaningful to the end user, it is not useful.</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Possession – The quality or state of having ownership or control of some object or item. Information is said to be in possession if one obtains it, independent of format or other characteristic. While a breach of confidentiality always results in a breach of possession, a breach of possession does not always result in a breach of confidentiality.</a:t>
            </a: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46</a:t>
            </a:fld>
            <a:endParaRPr lang="en-US" dirty="0"/>
          </a:p>
        </p:txBody>
      </p:sp>
    </p:spTree>
    <p:extLst>
      <p:ext uri="{BB962C8B-B14F-4D97-AF65-F5344CB8AC3E}">
        <p14:creationId xmlns:p14="http://schemas.microsoft.com/office/powerpoint/2010/main" val="203153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b="1" dirty="0">
                <a:cs typeface="Lucida Sans Unicode" panose="020B0602030504020204" pitchFamily="34" charset="0"/>
              </a:rPr>
              <a:t>Critical Characteristics of Information</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The value of information comes from the characteristics it possesses.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Availability – Enables users who need to access information to do so without interference or obstruction and in the required format. The information is said to be available to an authorized user when and where needed and in the correct format.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Accuracy – Free from mistake or error and having the value that the end user expects. If information contains a value different from the user’s expectations due to the intentional or unintentional modification of its content, it is no longer accurate.</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Authenticity –The quality or state of being genuine or original, rather than a reproduction or fabrication. Information is authentic when it is the information that was originally created, placed, stored, or transferred.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Confidentiality – The quality or state of preventing disclosure or exposure to unauthorized individuals or systems.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Integrity – The quality or state of being whole, complete, and uncorrupted.  The integrity of information is threatened when the information is exposed to corruption, damage, destruction, or other disruption of its authentic state.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Utility – The quality or state of having value for some purpose or end. Information has value when it serves a particular purpose. This means that if information is available, but not in a format meaningful to the end user, it is not useful.</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Possession – The quality or state of having ownership or control of some object or item. Information is said to be in possession if one obtains it, independent of format or other characteristic. While a breach of confidentiality always results in a breach of possession, a breach of possession does not always result in a breach of confidentiality.</a:t>
            </a: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47</a:t>
            </a:fld>
            <a:endParaRPr lang="en-US" dirty="0"/>
          </a:p>
        </p:txBody>
      </p:sp>
    </p:spTree>
    <p:extLst>
      <p:ext uri="{BB962C8B-B14F-4D97-AF65-F5344CB8AC3E}">
        <p14:creationId xmlns:p14="http://schemas.microsoft.com/office/powerpoint/2010/main" val="2259060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altLang="en-US" dirty="0">
                <a:cs typeface="Lucida Sans Unicode" panose="020B0602030504020204" pitchFamily="34" charset="0"/>
              </a:rPr>
              <a:t>This graphic informs the fundamental approach of the chapter and can be used to illustrate the intersection of information states (x-axis), key objectives of C.I.A. (y-axis), and the three primary means to implement (policy, education, and technology).</a:t>
            </a: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48</a:t>
            </a:fld>
            <a:endParaRPr lang="en-US" dirty="0"/>
          </a:p>
        </p:txBody>
      </p:sp>
    </p:spTree>
    <p:extLst>
      <p:ext uri="{BB962C8B-B14F-4D97-AF65-F5344CB8AC3E}">
        <p14:creationId xmlns:p14="http://schemas.microsoft.com/office/powerpoint/2010/main" val="2780334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altLang="en-US" dirty="0">
                <a:cs typeface="Lucida Sans Unicode" panose="020B0602030504020204" pitchFamily="34" charset="0"/>
              </a:rPr>
              <a:t>This graphic informs the fundamental approach of the chapter and can be used to illustrate the intersection of information states (x-axis), key objectives of C.I.A. (y-axis), and the three primary means to implement (policy, education, and technology).</a:t>
            </a: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49</a:t>
            </a:fld>
            <a:endParaRPr lang="en-US" dirty="0"/>
          </a:p>
        </p:txBody>
      </p:sp>
    </p:spTree>
    <p:extLst>
      <p:ext uri="{BB962C8B-B14F-4D97-AF65-F5344CB8AC3E}">
        <p14:creationId xmlns:p14="http://schemas.microsoft.com/office/powerpoint/2010/main" val="2636675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altLang="en-US" dirty="0">
                <a:cs typeface="Lucida Sans Unicode" panose="020B0602030504020204" pitchFamily="34" charset="0"/>
              </a:rPr>
              <a:t>This graphic informs the fundamental approach of the chapter and can be used to illustrate the intersection of information states (x-axis), key objectives of C.I.A. (y-axis), and the three primary means to implement (policy, education, and technology).</a:t>
            </a: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50</a:t>
            </a:fld>
            <a:endParaRPr lang="en-US" dirty="0"/>
          </a:p>
        </p:txBody>
      </p:sp>
    </p:spTree>
    <p:extLst>
      <p:ext uri="{BB962C8B-B14F-4D97-AF65-F5344CB8AC3E}">
        <p14:creationId xmlns:p14="http://schemas.microsoft.com/office/powerpoint/2010/main" val="1631503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altLang="en-US" dirty="0">
                <a:cs typeface="Lucida Sans Unicode" panose="020B0602030504020204" pitchFamily="34" charset="0"/>
              </a:rPr>
              <a:t>This graphic informs the fundamental approach of the chapter and can be used to illustrate the intersection of information states (x-axis), key objectives of C.I.A. (y-axis), and the three primary means to implement (policy, education, and technology).</a:t>
            </a: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51</a:t>
            </a:fld>
            <a:endParaRPr lang="en-US" dirty="0"/>
          </a:p>
        </p:txBody>
      </p:sp>
    </p:spTree>
    <p:extLst>
      <p:ext uri="{BB962C8B-B14F-4D97-AF65-F5344CB8AC3E}">
        <p14:creationId xmlns:p14="http://schemas.microsoft.com/office/powerpoint/2010/main" val="2148314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altLang="en-US" dirty="0">
                <a:cs typeface="Lucida Sans Unicode" panose="020B0602030504020204" pitchFamily="34" charset="0"/>
              </a:rPr>
              <a:t>This graphic informs the fundamental approach of the chapter and can be used to illustrate the intersection of information states (x-axis), key objectives of C.I.A. (y-axis), and the three primary means to implement (policy, education, and technology).</a:t>
            </a: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52</a:t>
            </a:fld>
            <a:endParaRPr lang="en-US" dirty="0"/>
          </a:p>
        </p:txBody>
      </p:sp>
    </p:spTree>
    <p:extLst>
      <p:ext uri="{BB962C8B-B14F-4D97-AF65-F5344CB8AC3E}">
        <p14:creationId xmlns:p14="http://schemas.microsoft.com/office/powerpoint/2010/main" val="1318336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altLang="en-US" dirty="0">
                <a:cs typeface="Lucida Sans Unicode" panose="020B0602030504020204" pitchFamily="34" charset="0"/>
              </a:rPr>
              <a:t>This graphic informs the fundamental approach of the chapter and can be used to illustrate the intersection of information states (x-axis), key objectives of C.I.A. (y-axis), and the three primary means to implement (policy, education, and technology).</a:t>
            </a: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53</a:t>
            </a:fld>
            <a:endParaRPr lang="en-US" dirty="0"/>
          </a:p>
        </p:txBody>
      </p:sp>
    </p:spTree>
    <p:extLst>
      <p:ext uri="{BB962C8B-B14F-4D97-AF65-F5344CB8AC3E}">
        <p14:creationId xmlns:p14="http://schemas.microsoft.com/office/powerpoint/2010/main" val="2339564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altLang="en-US" dirty="0">
                <a:cs typeface="Lucida Sans Unicode" panose="020B0602030504020204" pitchFamily="34" charset="0"/>
              </a:rPr>
              <a:t>This graphic informs the fundamental approach of the chapter and can be used to illustrate the intersection of information states (x-axis), key objectives of C.I.A. (y-axis), and the three primary means to implement (policy, education, and technology).</a:t>
            </a: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54</a:t>
            </a:fld>
            <a:endParaRPr lang="en-US" dirty="0"/>
          </a:p>
        </p:txBody>
      </p:sp>
    </p:spTree>
    <p:extLst>
      <p:ext uri="{BB962C8B-B14F-4D97-AF65-F5344CB8AC3E}">
        <p14:creationId xmlns:p14="http://schemas.microsoft.com/office/powerpoint/2010/main" val="2928542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b="1" dirty="0">
                <a:cs typeface="Lucida Sans Unicode" panose="020B0602030504020204" pitchFamily="34" charset="0"/>
              </a:rPr>
              <a:t>The 1960s</a:t>
            </a:r>
          </a:p>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During the 1960s, the Department of </a:t>
            </a:r>
            <a:r>
              <a:rPr lang="en-GB" altLang="en-US" dirty="0" err="1">
                <a:cs typeface="Lucida Sans Unicode" panose="020B0602030504020204" pitchFamily="34" charset="0"/>
              </a:rPr>
              <a:t>Defense’s</a:t>
            </a:r>
            <a:r>
              <a:rPr lang="en-GB" altLang="en-US" dirty="0">
                <a:cs typeface="Lucida Sans Unicode" panose="020B0602030504020204" pitchFamily="34" charset="0"/>
              </a:rPr>
              <a:t> Advanced Research Procurement Agency (ARPA) began examining the feasibility of a redundant networked communications system designed to support the military’s need to exchange information. </a:t>
            </a:r>
          </a:p>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Larry Roberts, known as the founder of the Internet, developed the project from its inception.</a:t>
            </a:r>
          </a:p>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endParaRPr lang="en-GB" altLang="en-US" dirty="0">
              <a:cs typeface="Lucida Sans Unicode" panose="020B0602030504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5</a:t>
            </a:fld>
            <a:endParaRPr lang="en-US" dirty="0"/>
          </a:p>
        </p:txBody>
      </p:sp>
    </p:spTree>
    <p:extLst>
      <p:ext uri="{BB962C8B-B14F-4D97-AF65-F5344CB8AC3E}">
        <p14:creationId xmlns:p14="http://schemas.microsoft.com/office/powerpoint/2010/main" val="18882361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altLang="en-US" dirty="0">
                <a:cs typeface="Lucida Sans Unicode" panose="020B0602030504020204" pitchFamily="34" charset="0"/>
              </a:rPr>
              <a:t>This graphic informs the fundamental approach of the chapter and can be used to illustrate the intersection of information states (x-axis), key objectives of C.I.A. (y-axis), and the three primary means to implement (policy, education, and technology).</a:t>
            </a: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55</a:t>
            </a:fld>
            <a:endParaRPr lang="en-US" dirty="0"/>
          </a:p>
        </p:txBody>
      </p:sp>
    </p:spTree>
    <p:extLst>
      <p:ext uri="{BB962C8B-B14F-4D97-AF65-F5344CB8AC3E}">
        <p14:creationId xmlns:p14="http://schemas.microsoft.com/office/powerpoint/2010/main" val="25952632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defRPr/>
            </a:pPr>
            <a:r>
              <a:rPr lang="en-GB" altLang="en-US" b="1" dirty="0">
                <a:ea typeface="Lucida Sans Unicode" charset="0"/>
                <a:cs typeface="Lucida Sans Unicode" charset="0"/>
              </a:rPr>
              <a:t>Components of an Information System</a:t>
            </a:r>
          </a:p>
          <a:p>
            <a:pPr marL="352398" indent="-352398">
              <a:spcBef>
                <a:spcPct val="20000"/>
              </a:spcBef>
              <a:buFontTx/>
              <a:buChar char="•"/>
              <a:defRPr/>
            </a:pPr>
            <a:r>
              <a:rPr lang="en-GB" altLang="en-US" sz="2700" kern="0" dirty="0">
                <a:solidFill>
                  <a:srgbClr val="222222"/>
                </a:solidFill>
                <a:latin typeface="Arial"/>
              </a:rPr>
              <a:t>Information system (IS) is entire set of people, procedures, and technology that enable business to use information.</a:t>
            </a:r>
          </a:p>
          <a:p>
            <a:pPr marL="763530" lvl="1" indent="-293665">
              <a:spcBef>
                <a:spcPct val="20000"/>
              </a:spcBef>
              <a:buFontTx/>
              <a:buChar char="–"/>
              <a:defRPr/>
            </a:pPr>
            <a:r>
              <a:rPr lang="en-GB" altLang="en-US" sz="2500" kern="0" dirty="0">
                <a:solidFill>
                  <a:srgbClr val="222222"/>
                </a:solidFill>
                <a:latin typeface="Arial"/>
              </a:rPr>
              <a:t>Software: </a:t>
            </a:r>
            <a:r>
              <a:rPr lang="en-US" sz="1200" b="0" i="0" kern="1200" dirty="0">
                <a:solidFill>
                  <a:schemeClr val="tx1"/>
                </a:solidFill>
                <a:effectLst/>
                <a:latin typeface="Arial" pitchFamily="34" charset="0"/>
                <a:ea typeface="+mn-ea"/>
                <a:cs typeface="+mn-cs"/>
              </a:rPr>
              <a:t>The software component of an IS includes applications (programs), operating systems, and assorted command utilities. Software is perhaps the most difficult IS component to secure</a:t>
            </a:r>
            <a:endParaRPr lang="en-GB" altLang="en-US" sz="2500" kern="0" dirty="0">
              <a:solidFill>
                <a:srgbClr val="222222"/>
              </a:solidFill>
              <a:latin typeface="Arial"/>
            </a:endParaRPr>
          </a:p>
          <a:p>
            <a:pPr marL="763530" lvl="1" indent="-293665">
              <a:spcBef>
                <a:spcPct val="20000"/>
              </a:spcBef>
              <a:buFontTx/>
              <a:buChar char="–"/>
              <a:defRPr/>
            </a:pPr>
            <a:r>
              <a:rPr lang="en-GB" altLang="en-US" sz="2500" kern="0" dirty="0">
                <a:solidFill>
                  <a:srgbClr val="222222"/>
                </a:solidFill>
                <a:latin typeface="Arial"/>
              </a:rPr>
              <a:t>Hardware: </a:t>
            </a:r>
            <a:r>
              <a:rPr lang="en-US" sz="1200" b="0" i="0" kern="1200" dirty="0">
                <a:solidFill>
                  <a:schemeClr val="tx1"/>
                </a:solidFill>
                <a:effectLst/>
                <a:latin typeface="Arial" pitchFamily="34" charset="0"/>
                <a:ea typeface="+mn-ea"/>
                <a:cs typeface="+mn-cs"/>
              </a:rPr>
              <a:t>Physical security policies deal with hardware as a physical asset and with the protection of physical assets from harm or theft.</a:t>
            </a:r>
            <a:endParaRPr lang="en-GB" altLang="en-US" sz="2500" kern="0" dirty="0">
              <a:solidFill>
                <a:srgbClr val="222222"/>
              </a:solidFill>
              <a:latin typeface="Arial"/>
            </a:endParaRPr>
          </a:p>
          <a:p>
            <a:pPr marL="763530" lvl="1" indent="-293665">
              <a:spcBef>
                <a:spcPct val="20000"/>
              </a:spcBef>
              <a:buFontTx/>
              <a:buChar char="–"/>
              <a:defRPr/>
            </a:pPr>
            <a:r>
              <a:rPr lang="en-GB" altLang="en-US" sz="2500" kern="0" dirty="0">
                <a:solidFill>
                  <a:srgbClr val="222222"/>
                </a:solidFill>
                <a:latin typeface="Arial"/>
              </a:rPr>
              <a:t>Data: </a:t>
            </a:r>
            <a:r>
              <a:rPr lang="en-US" sz="1200" b="0" i="0" kern="1200" dirty="0">
                <a:solidFill>
                  <a:schemeClr val="tx1"/>
                </a:solidFill>
                <a:effectLst/>
                <a:latin typeface="Arial" pitchFamily="34" charset="0"/>
                <a:ea typeface="+mn-ea"/>
                <a:cs typeface="+mn-cs"/>
              </a:rPr>
              <a:t>Data stored, processed, and transmitted by a computer system must be protected. Data is often the most valuable asset of an organization and therefore is the main target of </a:t>
            </a:r>
            <a:r>
              <a:rPr lang="en-US" sz="1200" b="0" i="0" kern="1200" dirty="0" err="1">
                <a:solidFill>
                  <a:schemeClr val="tx1"/>
                </a:solidFill>
                <a:effectLst/>
                <a:latin typeface="Arial" pitchFamily="34" charset="0"/>
                <a:ea typeface="+mn-ea"/>
                <a:cs typeface="+mn-cs"/>
              </a:rPr>
              <a:t>inten</a:t>
            </a:r>
            <a:r>
              <a:rPr lang="en-US" sz="1200" b="0" i="0" kern="1200" dirty="0">
                <a:solidFill>
                  <a:schemeClr val="tx1"/>
                </a:solidFill>
                <a:effectLst/>
                <a:latin typeface="Arial" pitchFamily="34" charset="0"/>
                <a:ea typeface="+mn-ea"/>
                <a:cs typeface="+mn-cs"/>
              </a:rPr>
              <a:t>- </a:t>
            </a:r>
            <a:r>
              <a:rPr lang="en-US" sz="1200" b="0" i="0" kern="1200" dirty="0" err="1">
                <a:solidFill>
                  <a:schemeClr val="tx1"/>
                </a:solidFill>
                <a:effectLst/>
                <a:latin typeface="Arial" pitchFamily="34" charset="0"/>
                <a:ea typeface="+mn-ea"/>
                <a:cs typeface="+mn-cs"/>
              </a:rPr>
              <a:t>tional</a:t>
            </a:r>
            <a:r>
              <a:rPr lang="en-US" sz="1200" b="0" i="0" kern="1200" dirty="0">
                <a:solidFill>
                  <a:schemeClr val="tx1"/>
                </a:solidFill>
                <a:effectLst/>
                <a:latin typeface="Arial" pitchFamily="34" charset="0"/>
                <a:ea typeface="+mn-ea"/>
                <a:cs typeface="+mn-cs"/>
              </a:rPr>
              <a:t> attacks.</a:t>
            </a:r>
            <a:endParaRPr lang="en-GB" altLang="en-US" sz="2500" kern="0" dirty="0">
              <a:solidFill>
                <a:srgbClr val="222222"/>
              </a:solidFill>
              <a:latin typeface="Arial"/>
            </a:endParaRPr>
          </a:p>
          <a:p>
            <a:pPr marL="763530" lvl="1" indent="-293665">
              <a:spcBef>
                <a:spcPct val="20000"/>
              </a:spcBef>
              <a:buFontTx/>
              <a:buChar char="–"/>
              <a:defRPr/>
            </a:pPr>
            <a:r>
              <a:rPr lang="en-GB" altLang="en-US" sz="2500" kern="0" dirty="0">
                <a:solidFill>
                  <a:srgbClr val="222222"/>
                </a:solidFill>
                <a:latin typeface="Arial"/>
              </a:rPr>
              <a:t>People: </a:t>
            </a:r>
            <a:r>
              <a:rPr lang="en-US" sz="1200" b="0" i="0" kern="1200" dirty="0">
                <a:solidFill>
                  <a:schemeClr val="tx1"/>
                </a:solidFill>
                <a:effectLst/>
                <a:latin typeface="Arial" pitchFamily="34" charset="0"/>
                <a:ea typeface="+mn-ea"/>
                <a:cs typeface="+mn-cs"/>
              </a:rPr>
              <a:t>Though often overlooked in computer security considerations, people have always been a threat to information security.</a:t>
            </a:r>
            <a:endParaRPr lang="en-GB" altLang="en-US" sz="2500" kern="0" dirty="0">
              <a:solidFill>
                <a:srgbClr val="222222"/>
              </a:solidFill>
              <a:latin typeface="Arial"/>
            </a:endParaRPr>
          </a:p>
          <a:p>
            <a:pPr marL="763530" lvl="1" indent="-293665">
              <a:spcBef>
                <a:spcPct val="20000"/>
              </a:spcBef>
              <a:buFontTx/>
              <a:buChar char="–"/>
              <a:defRPr/>
            </a:pPr>
            <a:r>
              <a:rPr lang="en-GB" altLang="en-US" sz="2500" kern="0" dirty="0">
                <a:solidFill>
                  <a:srgbClr val="222222"/>
                </a:solidFill>
                <a:latin typeface="Arial"/>
              </a:rPr>
              <a:t>Procedures: </a:t>
            </a:r>
            <a:r>
              <a:rPr lang="en-US" sz="1200" b="0" i="0" kern="1200" dirty="0">
                <a:solidFill>
                  <a:schemeClr val="tx1"/>
                </a:solidFill>
                <a:effectLst/>
                <a:latin typeface="Arial" pitchFamily="34" charset="0"/>
                <a:ea typeface="+mn-ea"/>
                <a:cs typeface="+mn-cs"/>
              </a:rPr>
              <a:t>Procedures are another frequently overlooked component of an IS. Procedures are written instructions for accomplishing a specific task.</a:t>
            </a:r>
            <a:endParaRPr lang="en-GB" altLang="en-US" sz="2500" kern="0" dirty="0">
              <a:solidFill>
                <a:srgbClr val="222222"/>
              </a:solidFill>
              <a:latin typeface="Arial"/>
            </a:endParaRPr>
          </a:p>
          <a:p>
            <a:pPr marL="763530" lvl="1" indent="-293665">
              <a:spcBef>
                <a:spcPct val="20000"/>
              </a:spcBef>
              <a:buFontTx/>
              <a:buChar char="–"/>
              <a:defRPr/>
            </a:pPr>
            <a:r>
              <a:rPr lang="en-GB" altLang="en-US" sz="2500" kern="0" dirty="0">
                <a:solidFill>
                  <a:srgbClr val="222222"/>
                </a:solidFill>
                <a:latin typeface="Arial"/>
              </a:rPr>
              <a:t>Networks: </a:t>
            </a:r>
            <a:r>
              <a:rPr lang="en-US" sz="1200" b="0" i="0" kern="1200" dirty="0">
                <a:solidFill>
                  <a:schemeClr val="tx1"/>
                </a:solidFill>
                <a:effectLst/>
                <a:latin typeface="Arial" pitchFamily="34" charset="0"/>
                <a:ea typeface="+mn-ea"/>
                <a:cs typeface="+mn-cs"/>
              </a:rPr>
              <a:t>Networking is the IS component that created much of the need for increased computer and information security.</a:t>
            </a:r>
            <a:endParaRPr lang="en-GB" altLang="en-US" sz="2500" kern="0" dirty="0">
              <a:solidFill>
                <a:srgbClr val="222222"/>
              </a:solidFill>
              <a:latin typeface="Arial"/>
            </a:endParaRP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56</a:t>
            </a:fld>
            <a:endParaRPr lang="en-US" dirty="0"/>
          </a:p>
        </p:txBody>
      </p:sp>
    </p:spTree>
    <p:extLst>
      <p:ext uri="{BB962C8B-B14F-4D97-AF65-F5344CB8AC3E}">
        <p14:creationId xmlns:p14="http://schemas.microsoft.com/office/powerpoint/2010/main" val="1477115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defRPr/>
            </a:pPr>
            <a:r>
              <a:rPr lang="en-GB" altLang="en-US" b="1" dirty="0">
                <a:ea typeface="Lucida Sans Unicode" charset="0"/>
                <a:cs typeface="Lucida Sans Unicode" charset="0"/>
              </a:rPr>
              <a:t>Components of an Information System</a:t>
            </a:r>
          </a:p>
          <a:p>
            <a:pPr marL="352398" indent="-352398">
              <a:spcBef>
                <a:spcPct val="20000"/>
              </a:spcBef>
              <a:buFontTx/>
              <a:buChar char="•"/>
              <a:defRPr/>
            </a:pPr>
            <a:r>
              <a:rPr lang="en-GB" altLang="en-US" sz="2700" kern="0" dirty="0">
                <a:solidFill>
                  <a:srgbClr val="222222"/>
                </a:solidFill>
                <a:latin typeface="Arial"/>
              </a:rPr>
              <a:t>Information system (IS) is entire set of people, procedures, and technology that enable business to use information.</a:t>
            </a:r>
          </a:p>
          <a:p>
            <a:pPr marL="763530" lvl="1" indent="-293665">
              <a:spcBef>
                <a:spcPct val="20000"/>
              </a:spcBef>
              <a:buFontTx/>
              <a:buChar char="–"/>
              <a:defRPr/>
            </a:pPr>
            <a:r>
              <a:rPr lang="en-GB" altLang="en-US" sz="2500" kern="0" dirty="0">
                <a:solidFill>
                  <a:srgbClr val="222222"/>
                </a:solidFill>
                <a:latin typeface="Arial"/>
              </a:rPr>
              <a:t>Software: </a:t>
            </a:r>
            <a:r>
              <a:rPr lang="en-US" sz="1200" b="0" i="0" kern="1200" dirty="0">
                <a:solidFill>
                  <a:schemeClr val="tx1"/>
                </a:solidFill>
                <a:effectLst/>
                <a:latin typeface="Arial" pitchFamily="34" charset="0"/>
                <a:ea typeface="+mn-ea"/>
                <a:cs typeface="+mn-cs"/>
              </a:rPr>
              <a:t>The software component of an IS includes applications (programs), operating systems, and assorted command utilities. Software is perhaps the most difficult IS component to secure</a:t>
            </a:r>
            <a:endParaRPr lang="en-GB" altLang="en-US" sz="2500" kern="0" dirty="0">
              <a:solidFill>
                <a:srgbClr val="222222"/>
              </a:solidFill>
              <a:latin typeface="Arial"/>
            </a:endParaRPr>
          </a:p>
          <a:p>
            <a:pPr marL="763530" lvl="1" indent="-293665">
              <a:spcBef>
                <a:spcPct val="20000"/>
              </a:spcBef>
              <a:buFontTx/>
              <a:buChar char="–"/>
              <a:defRPr/>
            </a:pPr>
            <a:r>
              <a:rPr lang="en-GB" altLang="en-US" sz="2500" kern="0" dirty="0">
                <a:solidFill>
                  <a:srgbClr val="222222"/>
                </a:solidFill>
                <a:latin typeface="Arial"/>
              </a:rPr>
              <a:t>Hardware: </a:t>
            </a:r>
            <a:r>
              <a:rPr lang="en-US" sz="1200" b="0" i="0" kern="1200" dirty="0">
                <a:solidFill>
                  <a:schemeClr val="tx1"/>
                </a:solidFill>
                <a:effectLst/>
                <a:latin typeface="Arial" pitchFamily="34" charset="0"/>
                <a:ea typeface="+mn-ea"/>
                <a:cs typeface="+mn-cs"/>
              </a:rPr>
              <a:t>Physical security policies deal with hardware as a physical asset and with the protection of physical assets from harm or theft.</a:t>
            </a:r>
            <a:endParaRPr lang="en-GB" altLang="en-US" sz="2500" kern="0" dirty="0">
              <a:solidFill>
                <a:srgbClr val="222222"/>
              </a:solidFill>
              <a:latin typeface="Arial"/>
            </a:endParaRPr>
          </a:p>
          <a:p>
            <a:pPr marL="763530" lvl="1" indent="-293665">
              <a:spcBef>
                <a:spcPct val="20000"/>
              </a:spcBef>
              <a:buFontTx/>
              <a:buChar char="–"/>
              <a:defRPr/>
            </a:pPr>
            <a:r>
              <a:rPr lang="en-GB" altLang="en-US" sz="2500" kern="0" dirty="0">
                <a:solidFill>
                  <a:srgbClr val="222222"/>
                </a:solidFill>
                <a:latin typeface="Arial"/>
              </a:rPr>
              <a:t>Data: </a:t>
            </a:r>
            <a:r>
              <a:rPr lang="en-US" sz="1200" b="0" i="0" kern="1200" dirty="0">
                <a:solidFill>
                  <a:schemeClr val="tx1"/>
                </a:solidFill>
                <a:effectLst/>
                <a:latin typeface="Arial" pitchFamily="34" charset="0"/>
                <a:ea typeface="+mn-ea"/>
                <a:cs typeface="+mn-cs"/>
              </a:rPr>
              <a:t>Data stored, processed, and transmitted by a computer system must be protected. Data is often the most valuable asset of an organization and therefore is the main target of </a:t>
            </a:r>
            <a:r>
              <a:rPr lang="en-US" sz="1200" b="0" i="0" kern="1200" dirty="0" err="1">
                <a:solidFill>
                  <a:schemeClr val="tx1"/>
                </a:solidFill>
                <a:effectLst/>
                <a:latin typeface="Arial" pitchFamily="34" charset="0"/>
                <a:ea typeface="+mn-ea"/>
                <a:cs typeface="+mn-cs"/>
              </a:rPr>
              <a:t>inten</a:t>
            </a:r>
            <a:r>
              <a:rPr lang="en-US" sz="1200" b="0" i="0" kern="1200" dirty="0">
                <a:solidFill>
                  <a:schemeClr val="tx1"/>
                </a:solidFill>
                <a:effectLst/>
                <a:latin typeface="Arial" pitchFamily="34" charset="0"/>
                <a:ea typeface="+mn-ea"/>
                <a:cs typeface="+mn-cs"/>
              </a:rPr>
              <a:t>- </a:t>
            </a:r>
            <a:r>
              <a:rPr lang="en-US" sz="1200" b="0" i="0" kern="1200" dirty="0" err="1">
                <a:solidFill>
                  <a:schemeClr val="tx1"/>
                </a:solidFill>
                <a:effectLst/>
                <a:latin typeface="Arial" pitchFamily="34" charset="0"/>
                <a:ea typeface="+mn-ea"/>
                <a:cs typeface="+mn-cs"/>
              </a:rPr>
              <a:t>tional</a:t>
            </a:r>
            <a:r>
              <a:rPr lang="en-US" sz="1200" b="0" i="0" kern="1200" dirty="0">
                <a:solidFill>
                  <a:schemeClr val="tx1"/>
                </a:solidFill>
                <a:effectLst/>
                <a:latin typeface="Arial" pitchFamily="34" charset="0"/>
                <a:ea typeface="+mn-ea"/>
                <a:cs typeface="+mn-cs"/>
              </a:rPr>
              <a:t> attacks.</a:t>
            </a:r>
            <a:endParaRPr lang="en-GB" altLang="en-US" sz="2500" kern="0" dirty="0">
              <a:solidFill>
                <a:srgbClr val="222222"/>
              </a:solidFill>
              <a:latin typeface="Arial"/>
            </a:endParaRPr>
          </a:p>
          <a:p>
            <a:pPr marL="763530" lvl="1" indent="-293665">
              <a:spcBef>
                <a:spcPct val="20000"/>
              </a:spcBef>
              <a:buFontTx/>
              <a:buChar char="–"/>
              <a:defRPr/>
            </a:pPr>
            <a:r>
              <a:rPr lang="en-GB" altLang="en-US" sz="2500" kern="0" dirty="0">
                <a:solidFill>
                  <a:srgbClr val="222222"/>
                </a:solidFill>
                <a:latin typeface="Arial"/>
              </a:rPr>
              <a:t>People: </a:t>
            </a:r>
            <a:r>
              <a:rPr lang="en-US" sz="1200" b="0" i="0" kern="1200" dirty="0">
                <a:solidFill>
                  <a:schemeClr val="tx1"/>
                </a:solidFill>
                <a:effectLst/>
                <a:latin typeface="Arial" pitchFamily="34" charset="0"/>
                <a:ea typeface="+mn-ea"/>
                <a:cs typeface="+mn-cs"/>
              </a:rPr>
              <a:t>Though often overlooked in computer security considerations, people have always been a threat to information security.</a:t>
            </a:r>
            <a:endParaRPr lang="en-GB" altLang="en-US" sz="2500" kern="0" dirty="0">
              <a:solidFill>
                <a:srgbClr val="222222"/>
              </a:solidFill>
              <a:latin typeface="Arial"/>
            </a:endParaRPr>
          </a:p>
          <a:p>
            <a:pPr marL="763530" lvl="1" indent="-293665">
              <a:spcBef>
                <a:spcPct val="20000"/>
              </a:spcBef>
              <a:buFontTx/>
              <a:buChar char="–"/>
              <a:defRPr/>
            </a:pPr>
            <a:r>
              <a:rPr lang="en-GB" altLang="en-US" sz="2500" kern="0" dirty="0">
                <a:solidFill>
                  <a:srgbClr val="222222"/>
                </a:solidFill>
                <a:latin typeface="Arial"/>
              </a:rPr>
              <a:t>Procedures: </a:t>
            </a:r>
            <a:r>
              <a:rPr lang="en-US" sz="1200" b="0" i="0" kern="1200" dirty="0">
                <a:solidFill>
                  <a:schemeClr val="tx1"/>
                </a:solidFill>
                <a:effectLst/>
                <a:latin typeface="Arial" pitchFamily="34" charset="0"/>
                <a:ea typeface="+mn-ea"/>
                <a:cs typeface="+mn-cs"/>
              </a:rPr>
              <a:t>Procedures are another frequently overlooked component of an IS. Procedures are written instructions for accomplishing a specific task.</a:t>
            </a:r>
            <a:endParaRPr lang="en-GB" altLang="en-US" sz="2500" kern="0" dirty="0">
              <a:solidFill>
                <a:srgbClr val="222222"/>
              </a:solidFill>
              <a:latin typeface="Arial"/>
            </a:endParaRPr>
          </a:p>
          <a:p>
            <a:pPr marL="763530" lvl="1" indent="-293665">
              <a:spcBef>
                <a:spcPct val="20000"/>
              </a:spcBef>
              <a:buFontTx/>
              <a:buChar char="–"/>
              <a:defRPr/>
            </a:pPr>
            <a:r>
              <a:rPr lang="en-GB" altLang="en-US" sz="2500" kern="0" dirty="0">
                <a:solidFill>
                  <a:srgbClr val="222222"/>
                </a:solidFill>
                <a:latin typeface="Arial"/>
              </a:rPr>
              <a:t>Networks: </a:t>
            </a:r>
            <a:r>
              <a:rPr lang="en-US" sz="1200" b="0" i="0" kern="1200" dirty="0">
                <a:solidFill>
                  <a:schemeClr val="tx1"/>
                </a:solidFill>
                <a:effectLst/>
                <a:latin typeface="Arial" pitchFamily="34" charset="0"/>
                <a:ea typeface="+mn-ea"/>
                <a:cs typeface="+mn-cs"/>
              </a:rPr>
              <a:t>Networking is the IS component that created much of the need for increased computer and information security.</a:t>
            </a:r>
            <a:endParaRPr lang="en-GB" altLang="en-US" sz="2500" kern="0" dirty="0">
              <a:solidFill>
                <a:srgbClr val="222222"/>
              </a:solidFill>
              <a:latin typeface="Arial"/>
            </a:endParaRP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57</a:t>
            </a:fld>
            <a:endParaRPr lang="en-US" dirty="0"/>
          </a:p>
        </p:txBody>
      </p:sp>
    </p:spTree>
    <p:extLst>
      <p:ext uri="{BB962C8B-B14F-4D97-AF65-F5344CB8AC3E}">
        <p14:creationId xmlns:p14="http://schemas.microsoft.com/office/powerpoint/2010/main" val="832457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defRPr/>
            </a:pPr>
            <a:r>
              <a:rPr lang="en-GB" altLang="en-US" b="1" dirty="0">
                <a:ea typeface="Lucida Sans Unicode" charset="0"/>
                <a:cs typeface="Lucida Sans Unicode" charset="0"/>
              </a:rPr>
              <a:t>Components of an Information System</a:t>
            </a:r>
          </a:p>
          <a:p>
            <a:pPr marL="352398" indent="-352398">
              <a:spcBef>
                <a:spcPct val="20000"/>
              </a:spcBef>
              <a:buFontTx/>
              <a:buChar char="•"/>
              <a:defRPr/>
            </a:pPr>
            <a:r>
              <a:rPr lang="en-GB" altLang="en-US" sz="2700" kern="0" dirty="0">
                <a:solidFill>
                  <a:srgbClr val="222222"/>
                </a:solidFill>
                <a:latin typeface="Arial"/>
              </a:rPr>
              <a:t>Information system (IS) is entire set of people, procedures, and technology that enable business to use information.</a:t>
            </a:r>
          </a:p>
          <a:p>
            <a:pPr marL="763530" lvl="1" indent="-293665">
              <a:spcBef>
                <a:spcPct val="20000"/>
              </a:spcBef>
              <a:buFontTx/>
              <a:buChar char="–"/>
              <a:defRPr/>
            </a:pPr>
            <a:r>
              <a:rPr lang="en-GB" altLang="en-US" sz="2500" kern="0" dirty="0">
                <a:solidFill>
                  <a:srgbClr val="222222"/>
                </a:solidFill>
                <a:latin typeface="Arial"/>
              </a:rPr>
              <a:t>Software: </a:t>
            </a:r>
            <a:r>
              <a:rPr lang="en-US" sz="1200" b="0" i="0" kern="1200" dirty="0">
                <a:solidFill>
                  <a:schemeClr val="tx1"/>
                </a:solidFill>
                <a:effectLst/>
                <a:latin typeface="Arial" pitchFamily="34" charset="0"/>
                <a:ea typeface="+mn-ea"/>
                <a:cs typeface="+mn-cs"/>
              </a:rPr>
              <a:t>The software component of an IS includes applications (programs), operating systems, and assorted command utilities. Software is perhaps the most difficult IS component to secure</a:t>
            </a:r>
            <a:endParaRPr lang="en-GB" altLang="en-US" sz="2500" kern="0" dirty="0">
              <a:solidFill>
                <a:srgbClr val="222222"/>
              </a:solidFill>
              <a:latin typeface="Arial"/>
            </a:endParaRPr>
          </a:p>
          <a:p>
            <a:pPr marL="763530" lvl="1" indent="-293665">
              <a:spcBef>
                <a:spcPct val="20000"/>
              </a:spcBef>
              <a:buFontTx/>
              <a:buChar char="–"/>
              <a:defRPr/>
            </a:pPr>
            <a:r>
              <a:rPr lang="en-GB" altLang="en-US" sz="2500" kern="0" dirty="0">
                <a:solidFill>
                  <a:srgbClr val="222222"/>
                </a:solidFill>
                <a:latin typeface="Arial"/>
              </a:rPr>
              <a:t>Hardware: </a:t>
            </a:r>
            <a:r>
              <a:rPr lang="en-US" sz="1200" b="0" i="0" kern="1200" dirty="0">
                <a:solidFill>
                  <a:schemeClr val="tx1"/>
                </a:solidFill>
                <a:effectLst/>
                <a:latin typeface="Arial" pitchFamily="34" charset="0"/>
                <a:ea typeface="+mn-ea"/>
                <a:cs typeface="+mn-cs"/>
              </a:rPr>
              <a:t>Physical security policies deal with hardware as a physical asset and with the protection of physical assets from harm or theft.</a:t>
            </a:r>
            <a:endParaRPr lang="en-GB" altLang="en-US" sz="2500" kern="0" dirty="0">
              <a:solidFill>
                <a:srgbClr val="222222"/>
              </a:solidFill>
              <a:latin typeface="Arial"/>
            </a:endParaRPr>
          </a:p>
          <a:p>
            <a:pPr marL="763530" lvl="1" indent="-293665">
              <a:spcBef>
                <a:spcPct val="20000"/>
              </a:spcBef>
              <a:buFontTx/>
              <a:buChar char="–"/>
              <a:defRPr/>
            </a:pPr>
            <a:r>
              <a:rPr lang="en-GB" altLang="en-US" sz="2500" kern="0" dirty="0">
                <a:solidFill>
                  <a:srgbClr val="222222"/>
                </a:solidFill>
                <a:latin typeface="Arial"/>
              </a:rPr>
              <a:t>Data: </a:t>
            </a:r>
            <a:r>
              <a:rPr lang="en-US" sz="1200" b="0" i="0" kern="1200" dirty="0">
                <a:solidFill>
                  <a:schemeClr val="tx1"/>
                </a:solidFill>
                <a:effectLst/>
                <a:latin typeface="Arial" pitchFamily="34" charset="0"/>
                <a:ea typeface="+mn-ea"/>
                <a:cs typeface="+mn-cs"/>
              </a:rPr>
              <a:t>Data stored, processed, and transmitted by a computer system must be protected. Data is often the most valuable asset of an organization and therefore is the main target of </a:t>
            </a:r>
            <a:r>
              <a:rPr lang="en-US" sz="1200" b="0" i="0" kern="1200" dirty="0" err="1">
                <a:solidFill>
                  <a:schemeClr val="tx1"/>
                </a:solidFill>
                <a:effectLst/>
                <a:latin typeface="Arial" pitchFamily="34" charset="0"/>
                <a:ea typeface="+mn-ea"/>
                <a:cs typeface="+mn-cs"/>
              </a:rPr>
              <a:t>inten</a:t>
            </a:r>
            <a:r>
              <a:rPr lang="en-US" sz="1200" b="0" i="0" kern="1200" dirty="0">
                <a:solidFill>
                  <a:schemeClr val="tx1"/>
                </a:solidFill>
                <a:effectLst/>
                <a:latin typeface="Arial" pitchFamily="34" charset="0"/>
                <a:ea typeface="+mn-ea"/>
                <a:cs typeface="+mn-cs"/>
              </a:rPr>
              <a:t>- </a:t>
            </a:r>
            <a:r>
              <a:rPr lang="en-US" sz="1200" b="0" i="0" kern="1200" dirty="0" err="1">
                <a:solidFill>
                  <a:schemeClr val="tx1"/>
                </a:solidFill>
                <a:effectLst/>
                <a:latin typeface="Arial" pitchFamily="34" charset="0"/>
                <a:ea typeface="+mn-ea"/>
                <a:cs typeface="+mn-cs"/>
              </a:rPr>
              <a:t>tional</a:t>
            </a:r>
            <a:r>
              <a:rPr lang="en-US" sz="1200" b="0" i="0" kern="1200" dirty="0">
                <a:solidFill>
                  <a:schemeClr val="tx1"/>
                </a:solidFill>
                <a:effectLst/>
                <a:latin typeface="Arial" pitchFamily="34" charset="0"/>
                <a:ea typeface="+mn-ea"/>
                <a:cs typeface="+mn-cs"/>
              </a:rPr>
              <a:t> attacks.</a:t>
            </a:r>
            <a:endParaRPr lang="en-GB" altLang="en-US" sz="2500" kern="0" dirty="0">
              <a:solidFill>
                <a:srgbClr val="222222"/>
              </a:solidFill>
              <a:latin typeface="Arial"/>
            </a:endParaRPr>
          </a:p>
          <a:p>
            <a:pPr marL="763530" lvl="1" indent="-293665">
              <a:spcBef>
                <a:spcPct val="20000"/>
              </a:spcBef>
              <a:buFontTx/>
              <a:buChar char="–"/>
              <a:defRPr/>
            </a:pPr>
            <a:r>
              <a:rPr lang="en-GB" altLang="en-US" sz="2500" kern="0" dirty="0">
                <a:solidFill>
                  <a:srgbClr val="222222"/>
                </a:solidFill>
                <a:latin typeface="Arial"/>
              </a:rPr>
              <a:t>People: </a:t>
            </a:r>
            <a:r>
              <a:rPr lang="en-US" sz="1200" b="0" i="0" kern="1200" dirty="0">
                <a:solidFill>
                  <a:schemeClr val="tx1"/>
                </a:solidFill>
                <a:effectLst/>
                <a:latin typeface="Arial" pitchFamily="34" charset="0"/>
                <a:ea typeface="+mn-ea"/>
                <a:cs typeface="+mn-cs"/>
              </a:rPr>
              <a:t>Though often overlooked in computer security considerations, people have always been a threat to information security.</a:t>
            </a:r>
            <a:endParaRPr lang="en-GB" altLang="en-US" sz="2500" kern="0" dirty="0">
              <a:solidFill>
                <a:srgbClr val="222222"/>
              </a:solidFill>
              <a:latin typeface="Arial"/>
            </a:endParaRPr>
          </a:p>
          <a:p>
            <a:pPr marL="763530" lvl="1" indent="-293665">
              <a:spcBef>
                <a:spcPct val="20000"/>
              </a:spcBef>
              <a:buFontTx/>
              <a:buChar char="–"/>
              <a:defRPr/>
            </a:pPr>
            <a:r>
              <a:rPr lang="en-GB" altLang="en-US" sz="2500" kern="0" dirty="0">
                <a:solidFill>
                  <a:srgbClr val="222222"/>
                </a:solidFill>
                <a:latin typeface="Arial"/>
              </a:rPr>
              <a:t>Procedures: </a:t>
            </a:r>
            <a:r>
              <a:rPr lang="en-US" sz="1200" b="0" i="0" kern="1200" dirty="0">
                <a:solidFill>
                  <a:schemeClr val="tx1"/>
                </a:solidFill>
                <a:effectLst/>
                <a:latin typeface="Arial" pitchFamily="34" charset="0"/>
                <a:ea typeface="+mn-ea"/>
                <a:cs typeface="+mn-cs"/>
              </a:rPr>
              <a:t>Procedures are another frequently overlooked component of an IS. Procedures are written instructions for accomplishing a specific task.</a:t>
            </a:r>
            <a:endParaRPr lang="en-GB" altLang="en-US" sz="2500" kern="0" dirty="0">
              <a:solidFill>
                <a:srgbClr val="222222"/>
              </a:solidFill>
              <a:latin typeface="Arial"/>
            </a:endParaRPr>
          </a:p>
          <a:p>
            <a:pPr marL="763530" lvl="1" indent="-293665">
              <a:spcBef>
                <a:spcPct val="20000"/>
              </a:spcBef>
              <a:buFontTx/>
              <a:buChar char="–"/>
              <a:defRPr/>
            </a:pPr>
            <a:r>
              <a:rPr lang="en-GB" altLang="en-US" sz="2500" kern="0" dirty="0">
                <a:solidFill>
                  <a:srgbClr val="222222"/>
                </a:solidFill>
                <a:latin typeface="Arial"/>
              </a:rPr>
              <a:t>Networks: </a:t>
            </a:r>
            <a:r>
              <a:rPr lang="en-US" sz="1200" b="0" i="0" kern="1200" dirty="0">
                <a:solidFill>
                  <a:schemeClr val="tx1"/>
                </a:solidFill>
                <a:effectLst/>
                <a:latin typeface="Arial" pitchFamily="34" charset="0"/>
                <a:ea typeface="+mn-ea"/>
                <a:cs typeface="+mn-cs"/>
              </a:rPr>
              <a:t>Networking is the IS component that created much of the need for increased computer and information security.</a:t>
            </a:r>
            <a:endParaRPr lang="en-GB" altLang="en-US" sz="2500" kern="0" dirty="0">
              <a:solidFill>
                <a:srgbClr val="222222"/>
              </a:solidFill>
              <a:latin typeface="Arial"/>
            </a:endParaRP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58</a:t>
            </a:fld>
            <a:endParaRPr lang="en-US" dirty="0"/>
          </a:p>
        </p:txBody>
      </p:sp>
    </p:spTree>
    <p:extLst>
      <p:ext uri="{BB962C8B-B14F-4D97-AF65-F5344CB8AC3E}">
        <p14:creationId xmlns:p14="http://schemas.microsoft.com/office/powerpoint/2010/main" val="746357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defRPr/>
            </a:pPr>
            <a:r>
              <a:rPr lang="en-GB" altLang="en-US" b="1" dirty="0">
                <a:ea typeface="Lucida Sans Unicode" charset="0"/>
                <a:cs typeface="Lucida Sans Unicode" charset="0"/>
              </a:rPr>
              <a:t>Components of an Information System</a:t>
            </a:r>
          </a:p>
          <a:p>
            <a:pPr marL="352398" indent="-352398">
              <a:spcBef>
                <a:spcPct val="20000"/>
              </a:spcBef>
              <a:buFontTx/>
              <a:buChar char="•"/>
              <a:defRPr/>
            </a:pPr>
            <a:r>
              <a:rPr lang="en-GB" altLang="en-US" sz="2700" kern="0" dirty="0">
                <a:solidFill>
                  <a:srgbClr val="222222"/>
                </a:solidFill>
                <a:latin typeface="Arial"/>
              </a:rPr>
              <a:t>Information system (IS) is entire set of people, procedures, and technology that enable business to use information.</a:t>
            </a:r>
          </a:p>
          <a:p>
            <a:pPr marL="763530" lvl="1" indent="-293665">
              <a:spcBef>
                <a:spcPct val="20000"/>
              </a:spcBef>
              <a:buFontTx/>
              <a:buChar char="–"/>
              <a:defRPr/>
            </a:pPr>
            <a:r>
              <a:rPr lang="en-GB" altLang="en-US" sz="2500" kern="0" dirty="0">
                <a:solidFill>
                  <a:srgbClr val="222222"/>
                </a:solidFill>
                <a:latin typeface="Arial"/>
              </a:rPr>
              <a:t>Software: </a:t>
            </a:r>
            <a:r>
              <a:rPr lang="en-US" sz="1200" b="0" i="0" kern="1200" dirty="0">
                <a:solidFill>
                  <a:schemeClr val="tx1"/>
                </a:solidFill>
                <a:effectLst/>
                <a:latin typeface="Arial" pitchFamily="34" charset="0"/>
                <a:ea typeface="+mn-ea"/>
                <a:cs typeface="+mn-cs"/>
              </a:rPr>
              <a:t>The software component of an IS includes applications (programs), operating systems, and assorted command utilities. Software is perhaps the most difficult IS component to secure</a:t>
            </a:r>
            <a:endParaRPr lang="en-GB" altLang="en-US" sz="2500" kern="0" dirty="0">
              <a:solidFill>
                <a:srgbClr val="222222"/>
              </a:solidFill>
              <a:latin typeface="Arial"/>
            </a:endParaRPr>
          </a:p>
          <a:p>
            <a:pPr marL="763530" lvl="1" indent="-293665">
              <a:spcBef>
                <a:spcPct val="20000"/>
              </a:spcBef>
              <a:buFontTx/>
              <a:buChar char="–"/>
              <a:defRPr/>
            </a:pPr>
            <a:r>
              <a:rPr lang="en-GB" altLang="en-US" sz="2500" kern="0" dirty="0">
                <a:solidFill>
                  <a:srgbClr val="222222"/>
                </a:solidFill>
                <a:latin typeface="Arial"/>
              </a:rPr>
              <a:t>Hardware: </a:t>
            </a:r>
            <a:r>
              <a:rPr lang="en-US" sz="1200" b="0" i="0" kern="1200" dirty="0">
                <a:solidFill>
                  <a:schemeClr val="tx1"/>
                </a:solidFill>
                <a:effectLst/>
                <a:latin typeface="Arial" pitchFamily="34" charset="0"/>
                <a:ea typeface="+mn-ea"/>
                <a:cs typeface="+mn-cs"/>
              </a:rPr>
              <a:t>Physical security policies deal with hardware as a physical asset and with the protection of physical assets from harm or theft.</a:t>
            </a:r>
            <a:endParaRPr lang="en-GB" altLang="en-US" sz="2500" kern="0" dirty="0">
              <a:solidFill>
                <a:srgbClr val="222222"/>
              </a:solidFill>
              <a:latin typeface="Arial"/>
            </a:endParaRPr>
          </a:p>
          <a:p>
            <a:pPr marL="763530" lvl="1" indent="-293665">
              <a:spcBef>
                <a:spcPct val="20000"/>
              </a:spcBef>
              <a:buFontTx/>
              <a:buChar char="–"/>
              <a:defRPr/>
            </a:pPr>
            <a:r>
              <a:rPr lang="en-GB" altLang="en-US" sz="2500" kern="0" dirty="0">
                <a:solidFill>
                  <a:srgbClr val="222222"/>
                </a:solidFill>
                <a:latin typeface="Arial"/>
              </a:rPr>
              <a:t>Data: </a:t>
            </a:r>
            <a:r>
              <a:rPr lang="en-US" sz="1200" b="0" i="0" kern="1200" dirty="0">
                <a:solidFill>
                  <a:schemeClr val="tx1"/>
                </a:solidFill>
                <a:effectLst/>
                <a:latin typeface="Arial" pitchFamily="34" charset="0"/>
                <a:ea typeface="+mn-ea"/>
                <a:cs typeface="+mn-cs"/>
              </a:rPr>
              <a:t>Data stored, processed, and transmitted by a computer system must be protected. Data is often the most valuable asset of an organization and therefore is the main target of </a:t>
            </a:r>
            <a:r>
              <a:rPr lang="en-US" sz="1200" b="0" i="0" kern="1200" dirty="0" err="1">
                <a:solidFill>
                  <a:schemeClr val="tx1"/>
                </a:solidFill>
                <a:effectLst/>
                <a:latin typeface="Arial" pitchFamily="34" charset="0"/>
                <a:ea typeface="+mn-ea"/>
                <a:cs typeface="+mn-cs"/>
              </a:rPr>
              <a:t>inten</a:t>
            </a:r>
            <a:r>
              <a:rPr lang="en-US" sz="1200" b="0" i="0" kern="1200" dirty="0">
                <a:solidFill>
                  <a:schemeClr val="tx1"/>
                </a:solidFill>
                <a:effectLst/>
                <a:latin typeface="Arial" pitchFamily="34" charset="0"/>
                <a:ea typeface="+mn-ea"/>
                <a:cs typeface="+mn-cs"/>
              </a:rPr>
              <a:t>- </a:t>
            </a:r>
            <a:r>
              <a:rPr lang="en-US" sz="1200" b="0" i="0" kern="1200" dirty="0" err="1">
                <a:solidFill>
                  <a:schemeClr val="tx1"/>
                </a:solidFill>
                <a:effectLst/>
                <a:latin typeface="Arial" pitchFamily="34" charset="0"/>
                <a:ea typeface="+mn-ea"/>
                <a:cs typeface="+mn-cs"/>
              </a:rPr>
              <a:t>tional</a:t>
            </a:r>
            <a:r>
              <a:rPr lang="en-US" sz="1200" b="0" i="0" kern="1200" dirty="0">
                <a:solidFill>
                  <a:schemeClr val="tx1"/>
                </a:solidFill>
                <a:effectLst/>
                <a:latin typeface="Arial" pitchFamily="34" charset="0"/>
                <a:ea typeface="+mn-ea"/>
                <a:cs typeface="+mn-cs"/>
              </a:rPr>
              <a:t> attacks.</a:t>
            </a:r>
            <a:endParaRPr lang="en-GB" altLang="en-US" sz="2500" kern="0" dirty="0">
              <a:solidFill>
                <a:srgbClr val="222222"/>
              </a:solidFill>
              <a:latin typeface="Arial"/>
            </a:endParaRPr>
          </a:p>
          <a:p>
            <a:pPr marL="763530" lvl="1" indent="-293665">
              <a:spcBef>
                <a:spcPct val="20000"/>
              </a:spcBef>
              <a:buFontTx/>
              <a:buChar char="–"/>
              <a:defRPr/>
            </a:pPr>
            <a:r>
              <a:rPr lang="en-GB" altLang="en-US" sz="2500" kern="0" dirty="0">
                <a:solidFill>
                  <a:srgbClr val="222222"/>
                </a:solidFill>
                <a:latin typeface="Arial"/>
              </a:rPr>
              <a:t>People: </a:t>
            </a:r>
            <a:r>
              <a:rPr lang="en-US" sz="1200" b="0" i="0" kern="1200" dirty="0">
                <a:solidFill>
                  <a:schemeClr val="tx1"/>
                </a:solidFill>
                <a:effectLst/>
                <a:latin typeface="Arial" pitchFamily="34" charset="0"/>
                <a:ea typeface="+mn-ea"/>
                <a:cs typeface="+mn-cs"/>
              </a:rPr>
              <a:t>Though often overlooked in computer security considerations, people have always been a threat to information security.</a:t>
            </a:r>
            <a:endParaRPr lang="en-GB" altLang="en-US" sz="2500" kern="0" dirty="0">
              <a:solidFill>
                <a:srgbClr val="222222"/>
              </a:solidFill>
              <a:latin typeface="Arial"/>
            </a:endParaRPr>
          </a:p>
          <a:p>
            <a:pPr marL="763530" lvl="1" indent="-293665">
              <a:spcBef>
                <a:spcPct val="20000"/>
              </a:spcBef>
              <a:buFontTx/>
              <a:buChar char="–"/>
              <a:defRPr/>
            </a:pPr>
            <a:r>
              <a:rPr lang="en-GB" altLang="en-US" sz="2500" kern="0" dirty="0">
                <a:solidFill>
                  <a:srgbClr val="222222"/>
                </a:solidFill>
                <a:latin typeface="Arial"/>
              </a:rPr>
              <a:t>Procedures: </a:t>
            </a:r>
            <a:r>
              <a:rPr lang="en-US" sz="1200" b="0" i="0" kern="1200" dirty="0">
                <a:solidFill>
                  <a:schemeClr val="tx1"/>
                </a:solidFill>
                <a:effectLst/>
                <a:latin typeface="Arial" pitchFamily="34" charset="0"/>
                <a:ea typeface="+mn-ea"/>
                <a:cs typeface="+mn-cs"/>
              </a:rPr>
              <a:t>Procedures are another frequently overlooked component of an IS. Procedures are written instructions for accomplishing a specific task.</a:t>
            </a:r>
            <a:endParaRPr lang="en-GB" altLang="en-US" sz="2500" kern="0" dirty="0">
              <a:solidFill>
                <a:srgbClr val="222222"/>
              </a:solidFill>
              <a:latin typeface="Arial"/>
            </a:endParaRPr>
          </a:p>
          <a:p>
            <a:pPr marL="763530" lvl="1" indent="-293665">
              <a:spcBef>
                <a:spcPct val="20000"/>
              </a:spcBef>
              <a:buFontTx/>
              <a:buChar char="–"/>
              <a:defRPr/>
            </a:pPr>
            <a:r>
              <a:rPr lang="en-GB" altLang="en-US" sz="2500" kern="0" dirty="0">
                <a:solidFill>
                  <a:srgbClr val="222222"/>
                </a:solidFill>
                <a:latin typeface="Arial"/>
              </a:rPr>
              <a:t>Networks: </a:t>
            </a:r>
            <a:r>
              <a:rPr lang="en-US" sz="1200" b="0" i="0" kern="1200" dirty="0">
                <a:solidFill>
                  <a:schemeClr val="tx1"/>
                </a:solidFill>
                <a:effectLst/>
                <a:latin typeface="Arial" pitchFamily="34" charset="0"/>
                <a:ea typeface="+mn-ea"/>
                <a:cs typeface="+mn-cs"/>
              </a:rPr>
              <a:t>Networking is the IS component that created much of the need for increased computer and information security.</a:t>
            </a:r>
            <a:endParaRPr lang="en-GB" altLang="en-US" sz="2500" kern="0" dirty="0">
              <a:solidFill>
                <a:srgbClr val="222222"/>
              </a:solidFill>
              <a:latin typeface="Arial"/>
            </a:endParaRP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59</a:t>
            </a:fld>
            <a:endParaRPr lang="en-US" dirty="0"/>
          </a:p>
        </p:txBody>
      </p:sp>
    </p:spTree>
    <p:extLst>
      <p:ext uri="{BB962C8B-B14F-4D97-AF65-F5344CB8AC3E}">
        <p14:creationId xmlns:p14="http://schemas.microsoft.com/office/powerpoint/2010/main" val="20989299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b="1" dirty="0">
                <a:cs typeface="Lucida Sans Unicode" panose="020B0602030504020204" pitchFamily="34" charset="0"/>
              </a:rPr>
              <a:t>Security and Access Balancing</a:t>
            </a:r>
          </a:p>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When considering information security, it is important to realize that it is impossible to obtain perfect security. Security is not an absolute; it is a process not a goal. </a:t>
            </a:r>
          </a:p>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Security should be considered a balance between protection and availability. </a:t>
            </a:r>
          </a:p>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To achieve balance, the level of security must allow reasonable access yet protect against threats. </a:t>
            </a:r>
          </a:p>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endParaRPr lang="en-GB" altLang="en-US" dirty="0">
              <a:cs typeface="Lucida Sans Unicode" panose="020B0602030504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60</a:t>
            </a:fld>
            <a:endParaRPr lang="en-US" dirty="0"/>
          </a:p>
        </p:txBody>
      </p:sp>
    </p:spTree>
    <p:extLst>
      <p:ext uri="{BB962C8B-B14F-4D97-AF65-F5344CB8AC3E}">
        <p14:creationId xmlns:p14="http://schemas.microsoft.com/office/powerpoint/2010/main" val="33918479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b="1" dirty="0">
                <a:cs typeface="Lucida Sans Unicode" panose="020B0602030504020204" pitchFamily="34" charset="0"/>
              </a:rPr>
              <a:t>Bottom-up Approach to Security Implementation</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Security can begin as a grass-roots effort when systems administrators attempt to improve the security of their systems. This is referred to as the bottom-up approach.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The key advantage of the bottom-up approach is the technical expertise of the individual administrators.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Unfortunately, this approach seldom works, as it lacks a number of critical features, such as participant support and organizational staying power.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endParaRPr lang="en-GB" altLang="en-US" dirty="0">
              <a:cs typeface="Lucida Sans Unicode" panose="020B0602030504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61</a:t>
            </a:fld>
            <a:endParaRPr lang="en-US" dirty="0"/>
          </a:p>
        </p:txBody>
      </p:sp>
    </p:spTree>
    <p:extLst>
      <p:ext uri="{BB962C8B-B14F-4D97-AF65-F5344CB8AC3E}">
        <p14:creationId xmlns:p14="http://schemas.microsoft.com/office/powerpoint/2010/main" val="3746494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b="1" dirty="0">
                <a:cs typeface="Lucida Sans Unicode" panose="020B0602030504020204" pitchFamily="34" charset="0"/>
              </a:rPr>
              <a:t>Top-down Approach to Security Implementation</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An alternative approach, which has a higher probability of success, is called the top-down approach. The project is initiated by upper management who issue policy, procedures, and processes; dictate the goals and expected outcomes of the project; and determine who is accountable for each of the required actions.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The top-down approach has strong upper-management support, a dedicated champion, dedicated funding, clear planning, and the opportunity to influence organizational culture.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The most successful top-down approach also involves a formal development strategy referred to as a systems development life cycle.</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endParaRPr lang="en-GB" altLang="en-US" dirty="0">
              <a:cs typeface="Lucida Sans Unicode" panose="020B0602030504020204" pitchFamily="34" charset="0"/>
            </a:endParaRPr>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62</a:t>
            </a:fld>
            <a:endParaRPr lang="en-US" dirty="0"/>
          </a:p>
        </p:txBody>
      </p:sp>
    </p:spTree>
    <p:extLst>
      <p:ext uri="{BB962C8B-B14F-4D97-AF65-F5344CB8AC3E}">
        <p14:creationId xmlns:p14="http://schemas.microsoft.com/office/powerpoint/2010/main" val="3462356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altLang="en-US" dirty="0">
                <a:cs typeface="Lucida Sans Unicode" panose="020B0602030504020204" pitchFamily="34" charset="0"/>
              </a:rPr>
              <a:t>The key concept here is the direction of the left and right side arrows to show where planning is sourced and from which direction the pressure for success is driven.</a:t>
            </a: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63</a:t>
            </a:fld>
            <a:endParaRPr lang="en-US" dirty="0"/>
          </a:p>
        </p:txBody>
      </p:sp>
    </p:spTree>
    <p:extLst>
      <p:ext uri="{BB962C8B-B14F-4D97-AF65-F5344CB8AC3E}">
        <p14:creationId xmlns:p14="http://schemas.microsoft.com/office/powerpoint/2010/main" val="28623700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defRPr/>
            </a:pPr>
            <a:r>
              <a:rPr lang="en-GB" altLang="en-US" b="1" dirty="0">
                <a:ea typeface="Lucida Sans Unicode" charset="0"/>
                <a:cs typeface="Lucida Sans Unicode" charset="0"/>
              </a:rPr>
              <a:t>The Systems Development Life Cycle</a:t>
            </a:r>
          </a:p>
          <a:p>
            <a:pPr marL="352398" indent="-352398">
              <a:spcBef>
                <a:spcPct val="20000"/>
              </a:spcBef>
              <a:buFontTx/>
              <a:buChar char="•"/>
              <a:defRPr/>
            </a:pPr>
            <a:r>
              <a:rPr lang="en-GB" altLang="en-US" sz="2700" kern="0" dirty="0">
                <a:solidFill>
                  <a:srgbClr val="222222"/>
                </a:solidFill>
                <a:latin typeface="Arial"/>
              </a:rPr>
              <a:t>Systems Development Life Cycle (SDLC): methodology for design and implementation of an information system </a:t>
            </a:r>
          </a:p>
          <a:p>
            <a:pPr marL="352398" indent="-352398">
              <a:spcBef>
                <a:spcPct val="20000"/>
              </a:spcBef>
              <a:buFontTx/>
              <a:buChar char="•"/>
              <a:defRPr/>
            </a:pPr>
            <a:r>
              <a:rPr lang="en-GB" altLang="en-US" sz="2700" kern="0" dirty="0">
                <a:solidFill>
                  <a:srgbClr val="222222"/>
                </a:solidFill>
                <a:latin typeface="Arial"/>
              </a:rPr>
              <a:t>Methodology: formal approach to solving a problem based on a structured sequence of procedures</a:t>
            </a:r>
          </a:p>
          <a:p>
            <a:pPr marL="352398" indent="-352398">
              <a:spcBef>
                <a:spcPct val="20000"/>
              </a:spcBef>
              <a:buFontTx/>
              <a:buChar char="•"/>
              <a:defRPr/>
            </a:pPr>
            <a:r>
              <a:rPr lang="en-GB" altLang="en-US" sz="2700" kern="0" dirty="0">
                <a:solidFill>
                  <a:srgbClr val="222222"/>
                </a:solidFill>
                <a:latin typeface="Arial"/>
              </a:rPr>
              <a:t>Using a methodology:</a:t>
            </a:r>
          </a:p>
          <a:p>
            <a:pPr marL="763530" lvl="1" indent="-293665">
              <a:spcBef>
                <a:spcPct val="20000"/>
              </a:spcBef>
              <a:buFontTx/>
              <a:buChar char="–"/>
              <a:defRPr/>
            </a:pPr>
            <a:r>
              <a:rPr lang="en-GB" altLang="en-US" sz="2500" kern="0" dirty="0">
                <a:solidFill>
                  <a:srgbClr val="222222"/>
                </a:solidFill>
                <a:latin typeface="Arial"/>
              </a:rPr>
              <a:t>Ensures a rigorous process with a clearly defined goal</a:t>
            </a:r>
          </a:p>
          <a:p>
            <a:pPr marL="763530" lvl="1" indent="-293665">
              <a:spcBef>
                <a:spcPct val="20000"/>
              </a:spcBef>
              <a:buFontTx/>
              <a:buChar char="–"/>
              <a:defRPr/>
            </a:pPr>
            <a:r>
              <a:rPr lang="en-GB" altLang="en-US" sz="2500" kern="0" dirty="0">
                <a:solidFill>
                  <a:srgbClr val="222222"/>
                </a:solidFill>
                <a:latin typeface="Arial"/>
              </a:rPr>
              <a:t>Increases probability of success</a:t>
            </a:r>
          </a:p>
          <a:p>
            <a:pPr marL="352398" indent="-352398">
              <a:spcBef>
                <a:spcPct val="20000"/>
              </a:spcBef>
              <a:buFontTx/>
              <a:buChar char="•"/>
              <a:defRPr/>
            </a:pPr>
            <a:r>
              <a:rPr lang="en-GB" altLang="en-US" sz="2700" kern="0" dirty="0">
                <a:solidFill>
                  <a:srgbClr val="222222"/>
                </a:solidFill>
                <a:latin typeface="Arial"/>
              </a:rPr>
              <a:t>Traditional SDLC consists of six general phases</a:t>
            </a: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64</a:t>
            </a:fld>
            <a:endParaRPr lang="en-US" dirty="0"/>
          </a:p>
        </p:txBody>
      </p:sp>
    </p:spTree>
    <p:extLst>
      <p:ext uri="{BB962C8B-B14F-4D97-AF65-F5344CB8AC3E}">
        <p14:creationId xmlns:p14="http://schemas.microsoft.com/office/powerpoint/2010/main" val="2330304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defRPr/>
            </a:pPr>
            <a:r>
              <a:rPr lang="en-GB" altLang="en-US" b="1" dirty="0">
                <a:ea typeface="Lucida Sans Unicode" charset="0"/>
                <a:cs typeface="Lucida Sans Unicode" charset="0"/>
              </a:rPr>
              <a:t>The 1970s and 80s</a:t>
            </a:r>
          </a:p>
          <a:p>
            <a:pPr marL="352398" indent="-352398" eaLnBrk="1" hangingPunct="1">
              <a:spcBef>
                <a:spcPts val="642"/>
              </a:spcBef>
              <a:buFontTx/>
              <a:buChar char="•"/>
              <a:tabLst>
                <a:tab pos="936466" algn="l"/>
                <a:tab pos="1876195" algn="l"/>
                <a:tab pos="2815924" algn="l"/>
                <a:tab pos="3755653" algn="l"/>
                <a:tab pos="4695381" algn="l"/>
                <a:tab pos="5635110" algn="l"/>
                <a:tab pos="6574839" algn="l"/>
                <a:tab pos="7514568" algn="l"/>
                <a:tab pos="8454297" algn="l"/>
                <a:tab pos="9394026" algn="l"/>
                <a:tab pos="10333755" algn="l"/>
              </a:tabLst>
              <a:defRPr/>
            </a:pPr>
            <a:r>
              <a:rPr lang="en-GB" altLang="en-US" sz="2700" kern="0" dirty="0">
                <a:solidFill>
                  <a:srgbClr val="222222"/>
                </a:solidFill>
                <a:latin typeface="Arial"/>
                <a:cs typeface="Arial" charset="0"/>
              </a:rPr>
              <a:t>ARPANET grew in popularity as did its potential for misuse</a:t>
            </a:r>
          </a:p>
          <a:p>
            <a:pPr marL="352398" indent="-352398" eaLnBrk="1" hangingPunct="1">
              <a:spcBef>
                <a:spcPts val="642"/>
              </a:spcBef>
              <a:buFontTx/>
              <a:buChar char="•"/>
              <a:tabLst>
                <a:tab pos="936466" algn="l"/>
                <a:tab pos="1876195" algn="l"/>
                <a:tab pos="2815924" algn="l"/>
                <a:tab pos="3755653" algn="l"/>
                <a:tab pos="4695381" algn="l"/>
                <a:tab pos="5635110" algn="l"/>
                <a:tab pos="6574839" algn="l"/>
                <a:tab pos="7514568" algn="l"/>
                <a:tab pos="8454297" algn="l"/>
                <a:tab pos="9394026" algn="l"/>
                <a:tab pos="10333755" algn="l"/>
              </a:tabLst>
              <a:defRPr/>
            </a:pPr>
            <a:r>
              <a:rPr lang="en-GB" altLang="en-US" sz="2700" kern="0" dirty="0">
                <a:solidFill>
                  <a:srgbClr val="222222"/>
                </a:solidFill>
                <a:latin typeface="Arial"/>
                <a:cs typeface="Arial" charset="0"/>
              </a:rPr>
              <a:t>Fundamental problems with ARPANET security were identified</a:t>
            </a:r>
          </a:p>
          <a:p>
            <a:pPr marL="763530" lvl="1" indent="-293665" eaLnBrk="1" hangingPunct="1">
              <a:spcBef>
                <a:spcPts val="591"/>
              </a:spcBef>
              <a:buFontTx/>
              <a:buChar char="–"/>
              <a:tabLst>
                <a:tab pos="936466" algn="l"/>
                <a:tab pos="1876195" algn="l"/>
                <a:tab pos="2815924" algn="l"/>
                <a:tab pos="3755653" algn="l"/>
                <a:tab pos="4695381" algn="l"/>
                <a:tab pos="5635110" algn="l"/>
                <a:tab pos="6574839" algn="l"/>
                <a:tab pos="7514568" algn="l"/>
                <a:tab pos="8454297" algn="l"/>
                <a:tab pos="9394026" algn="l"/>
                <a:tab pos="10333755" algn="l"/>
              </a:tabLst>
              <a:defRPr/>
            </a:pPr>
            <a:r>
              <a:rPr lang="en-GB" altLang="en-US" sz="2500" kern="0" dirty="0">
                <a:solidFill>
                  <a:srgbClr val="222222"/>
                </a:solidFill>
                <a:latin typeface="Arial"/>
                <a:cs typeface="Arial" charset="0"/>
              </a:rPr>
              <a:t>No safety procedures for dial-up connections to ARPANET</a:t>
            </a:r>
          </a:p>
          <a:p>
            <a:pPr marL="763530" lvl="1" indent="-293665" eaLnBrk="1" hangingPunct="1">
              <a:spcBef>
                <a:spcPts val="591"/>
              </a:spcBef>
              <a:buFontTx/>
              <a:buChar char="–"/>
              <a:tabLst>
                <a:tab pos="936466" algn="l"/>
                <a:tab pos="1876195" algn="l"/>
                <a:tab pos="2815924" algn="l"/>
                <a:tab pos="3755653" algn="l"/>
                <a:tab pos="4695381" algn="l"/>
                <a:tab pos="5635110" algn="l"/>
                <a:tab pos="6574839" algn="l"/>
                <a:tab pos="7514568" algn="l"/>
                <a:tab pos="8454297" algn="l"/>
                <a:tab pos="9394026" algn="l"/>
                <a:tab pos="10333755" algn="l"/>
              </a:tabLst>
              <a:defRPr/>
            </a:pPr>
            <a:r>
              <a:rPr lang="en-GB" altLang="en-US" sz="2500" kern="0" dirty="0">
                <a:solidFill>
                  <a:srgbClr val="222222"/>
                </a:solidFill>
                <a:latin typeface="Arial"/>
                <a:cs typeface="Arial" charset="0"/>
              </a:rPr>
              <a:t>Nonexistent user identification and authorization to system</a:t>
            </a:r>
          </a:p>
          <a:p>
            <a:pPr marL="352398" indent="-352398" eaLnBrk="1" hangingPunct="1">
              <a:spcBef>
                <a:spcPts val="642"/>
              </a:spcBef>
              <a:buFontTx/>
              <a:buChar char="•"/>
              <a:tabLst>
                <a:tab pos="936466" algn="l"/>
                <a:tab pos="1876195" algn="l"/>
                <a:tab pos="2815924" algn="l"/>
                <a:tab pos="3755653" algn="l"/>
                <a:tab pos="4695381" algn="l"/>
                <a:tab pos="5635110" algn="l"/>
                <a:tab pos="6574839" algn="l"/>
                <a:tab pos="7514568" algn="l"/>
                <a:tab pos="8454297" algn="l"/>
                <a:tab pos="9394026" algn="l"/>
                <a:tab pos="10333755" algn="l"/>
              </a:tabLst>
              <a:defRPr/>
            </a:pPr>
            <a:r>
              <a:rPr lang="en-GB" altLang="en-US" sz="2700" kern="0" dirty="0">
                <a:solidFill>
                  <a:srgbClr val="222222"/>
                </a:solidFill>
                <a:latin typeface="Arial"/>
                <a:cs typeface="Arial" charset="0"/>
              </a:rPr>
              <a:t>Late 1970s: microprocessor expanded computing capabilities and security threats</a:t>
            </a: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6</a:t>
            </a:fld>
            <a:endParaRPr lang="en-US" dirty="0"/>
          </a:p>
        </p:txBody>
      </p:sp>
    </p:spTree>
    <p:extLst>
      <p:ext uri="{BB962C8B-B14F-4D97-AF65-F5344CB8AC3E}">
        <p14:creationId xmlns:p14="http://schemas.microsoft.com/office/powerpoint/2010/main" val="2476680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altLang="en-US" dirty="0">
                <a:cs typeface="Lucida Sans Unicode" panose="020B0602030504020204" pitchFamily="34" charset="0"/>
              </a:rPr>
              <a:t>Very much a traditional SDLC diagram.</a:t>
            </a: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65</a:t>
            </a:fld>
            <a:endParaRPr lang="en-US" dirty="0"/>
          </a:p>
        </p:txBody>
      </p:sp>
    </p:spTree>
    <p:extLst>
      <p:ext uri="{BB962C8B-B14F-4D97-AF65-F5344CB8AC3E}">
        <p14:creationId xmlns:p14="http://schemas.microsoft.com/office/powerpoint/2010/main" val="9493398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altLang="en-US" dirty="0">
                <a:cs typeface="Lucida Sans Unicode" panose="020B0602030504020204" pitchFamily="34" charset="0"/>
              </a:rPr>
              <a:t>Very much a traditional SDLC diagram.</a:t>
            </a: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66</a:t>
            </a:fld>
            <a:endParaRPr lang="en-US" dirty="0"/>
          </a:p>
        </p:txBody>
      </p:sp>
    </p:spTree>
    <p:extLst>
      <p:ext uri="{BB962C8B-B14F-4D97-AF65-F5344CB8AC3E}">
        <p14:creationId xmlns:p14="http://schemas.microsoft.com/office/powerpoint/2010/main" val="4880668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altLang="en-US" dirty="0">
                <a:cs typeface="Lucida Sans Unicode" panose="020B0602030504020204" pitchFamily="34" charset="0"/>
              </a:rPr>
              <a:t>Very much a traditional SDLC diagram.</a:t>
            </a: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67</a:t>
            </a:fld>
            <a:endParaRPr lang="en-US" dirty="0"/>
          </a:p>
        </p:txBody>
      </p:sp>
    </p:spTree>
    <p:extLst>
      <p:ext uri="{BB962C8B-B14F-4D97-AF65-F5344CB8AC3E}">
        <p14:creationId xmlns:p14="http://schemas.microsoft.com/office/powerpoint/2010/main" val="13379068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042CD5D-C297-4842-B5D3-0C49E4D3B04E}"/>
              </a:ext>
            </a:extLst>
          </p:cNvPr>
          <p:cNvSpPr>
            <a:spLocks noGrp="1" noChangeArrowheads="1"/>
          </p:cNvSpPr>
          <p:nvPr>
            <p:ph type="sldNum" sz="quarter" idx="5"/>
          </p:nvPr>
        </p:nvSpPr>
        <p:spPr>
          <a:ln/>
        </p:spPr>
        <p:txBody>
          <a:bodyPr/>
          <a:lstStyle/>
          <a:p>
            <a:fld id="{9E21474D-5CE6-4B8A-8C41-ED7394D284D9}" type="slidenum">
              <a:rPr lang="zh-CN" altLang="en-AU"/>
              <a:pPr/>
              <a:t>68</a:t>
            </a:fld>
            <a:endParaRPr lang="en-AU" altLang="zh-CN"/>
          </a:p>
        </p:txBody>
      </p:sp>
      <p:sp>
        <p:nvSpPr>
          <p:cNvPr id="396290" name="Rectangle 2">
            <a:extLst>
              <a:ext uri="{FF2B5EF4-FFF2-40B4-BE49-F238E27FC236}">
                <a16:creationId xmlns:a16="http://schemas.microsoft.com/office/drawing/2014/main" id="{D96CF565-5A88-4EB0-81EF-A2332AC0C01A}"/>
              </a:ext>
            </a:extLst>
          </p:cNvPr>
          <p:cNvSpPr>
            <a:spLocks noGrp="1" noRot="1" noChangeAspect="1" noChangeArrowheads="1" noTextEdit="1"/>
          </p:cNvSpPr>
          <p:nvPr>
            <p:ph type="sldImg"/>
          </p:nvPr>
        </p:nvSpPr>
        <p:spPr>
          <a:ln/>
        </p:spPr>
      </p:sp>
      <p:sp>
        <p:nvSpPr>
          <p:cNvPr id="396291" name="Rectangle 3">
            <a:extLst>
              <a:ext uri="{FF2B5EF4-FFF2-40B4-BE49-F238E27FC236}">
                <a16:creationId xmlns:a16="http://schemas.microsoft.com/office/drawing/2014/main" id="{ED865870-3EEC-4F62-AC06-7E29862FDA64}"/>
              </a:ext>
            </a:extLst>
          </p:cNvPr>
          <p:cNvSpPr>
            <a:spLocks noGrp="1" noChangeArrowheads="1"/>
          </p:cNvSpPr>
          <p:nvPr>
            <p:ph type="body" idx="1"/>
          </p:nvPr>
        </p:nvSpPr>
        <p:spPr>
          <a:xfrm>
            <a:off x="904875" y="4711700"/>
            <a:ext cx="4975225" cy="4462463"/>
          </a:xfrm>
        </p:spPr>
        <p:txBody>
          <a:bodyPr/>
          <a:lstStyle/>
          <a:p>
            <a:r>
              <a:rPr lang="en-US" altLang="en-US" b="1"/>
              <a:t>Investigation</a:t>
            </a:r>
          </a:p>
          <a:p>
            <a:r>
              <a:rPr lang="en-US" altLang="en-US" sz="1000"/>
              <a:t>The first phase, investigation, is the most important.  </a:t>
            </a:r>
          </a:p>
          <a:p>
            <a:r>
              <a:rPr lang="en-US" altLang="en-US" sz="1000"/>
              <a:t>What is the problem the system is being developed to solve?  </a:t>
            </a:r>
          </a:p>
          <a:p>
            <a:r>
              <a:rPr lang="en-US" altLang="en-US" sz="1000"/>
              <a:t>This phase begins with an examination of the event or plan that initiates the process. </a:t>
            </a:r>
          </a:p>
          <a:p>
            <a:r>
              <a:rPr lang="en-US" altLang="en-US" sz="1000"/>
              <a:t>The objectives, constraints and scope of the project are specified. A preliminary cost/benefit analysis is developed to evaluate the perceived benefits and the appropriate levels of cost an organization is willing to expend to obtain those benefits.  </a:t>
            </a:r>
          </a:p>
          <a:p>
            <a:r>
              <a:rPr lang="en-US" altLang="en-US" sz="1000"/>
              <a:t>A feasibility analysis is performed to assesses the economic, technical, and behavioral feasibilities of the process and to ensure that implementation is worth the organization’s time and effort.</a:t>
            </a:r>
          </a:p>
          <a:p>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8740C24-28C8-4BC6-A6B2-8D1C7A4F9AF1}"/>
              </a:ext>
            </a:extLst>
          </p:cNvPr>
          <p:cNvSpPr>
            <a:spLocks noGrp="1" noChangeArrowheads="1"/>
          </p:cNvSpPr>
          <p:nvPr>
            <p:ph type="sldNum" sz="quarter" idx="5"/>
          </p:nvPr>
        </p:nvSpPr>
        <p:spPr>
          <a:ln/>
        </p:spPr>
        <p:txBody>
          <a:bodyPr/>
          <a:lstStyle/>
          <a:p>
            <a:fld id="{1D6BC1A9-DCB9-400F-B02E-7296FD81BE6E}" type="slidenum">
              <a:rPr lang="zh-CN" altLang="en-AU"/>
              <a:pPr/>
              <a:t>69</a:t>
            </a:fld>
            <a:endParaRPr lang="en-AU" altLang="zh-CN"/>
          </a:p>
        </p:txBody>
      </p:sp>
      <p:sp>
        <p:nvSpPr>
          <p:cNvPr id="398338" name="Rectangle 2">
            <a:extLst>
              <a:ext uri="{FF2B5EF4-FFF2-40B4-BE49-F238E27FC236}">
                <a16:creationId xmlns:a16="http://schemas.microsoft.com/office/drawing/2014/main" id="{14180798-46F7-436B-A811-1702B133CF23}"/>
              </a:ext>
            </a:extLst>
          </p:cNvPr>
          <p:cNvSpPr>
            <a:spLocks noGrp="1" noRot="1" noChangeAspect="1" noChangeArrowheads="1" noTextEdit="1"/>
          </p:cNvSpPr>
          <p:nvPr>
            <p:ph type="sldImg"/>
          </p:nvPr>
        </p:nvSpPr>
        <p:spPr>
          <a:ln/>
        </p:spPr>
      </p:sp>
      <p:sp>
        <p:nvSpPr>
          <p:cNvPr id="398339" name="Rectangle 3">
            <a:extLst>
              <a:ext uri="{FF2B5EF4-FFF2-40B4-BE49-F238E27FC236}">
                <a16:creationId xmlns:a16="http://schemas.microsoft.com/office/drawing/2014/main" id="{82A492C5-2A79-45F1-8C01-78CEB1C169ED}"/>
              </a:ext>
            </a:extLst>
          </p:cNvPr>
          <p:cNvSpPr>
            <a:spLocks noGrp="1" noChangeArrowheads="1"/>
          </p:cNvSpPr>
          <p:nvPr>
            <p:ph type="body" idx="1"/>
          </p:nvPr>
        </p:nvSpPr>
        <p:spPr>
          <a:xfrm>
            <a:off x="904875" y="4711700"/>
            <a:ext cx="4975225" cy="4462463"/>
          </a:xfrm>
        </p:spPr>
        <p:txBody>
          <a:bodyPr/>
          <a:lstStyle/>
          <a:p>
            <a:r>
              <a:rPr lang="en-US" altLang="en-US" b="1"/>
              <a:t>Analysis</a:t>
            </a:r>
          </a:p>
          <a:p>
            <a:r>
              <a:rPr lang="en-US" altLang="en-US"/>
              <a:t> The analysis phase begins with the information learned during the investigation phase.  </a:t>
            </a:r>
          </a:p>
          <a:p>
            <a:r>
              <a:rPr lang="en-US" altLang="en-US"/>
              <a:t>This phase consists primarily of assessments of the organization, the status of current systems, and the capability to support the proposed systems.  </a:t>
            </a:r>
          </a:p>
          <a:p>
            <a:r>
              <a:rPr lang="en-US" altLang="en-US"/>
              <a:t>Analysts begin to determine what the new system is expected to do, and how it will interact with existing systems. </a:t>
            </a:r>
          </a:p>
          <a:p>
            <a:r>
              <a:rPr lang="en-US" altLang="en-US"/>
              <a:t>This phase ends with the documentation of the findings and a feasibility analysis update.</a:t>
            </a:r>
          </a:p>
          <a:p>
            <a:endParaRPr lang="en-US" altLang="en-US"/>
          </a:p>
          <a:p>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075A8C8-548E-4AB6-A42B-C389592BDCD7}"/>
              </a:ext>
            </a:extLst>
          </p:cNvPr>
          <p:cNvSpPr>
            <a:spLocks noGrp="1" noChangeArrowheads="1"/>
          </p:cNvSpPr>
          <p:nvPr>
            <p:ph type="sldNum" sz="quarter" idx="5"/>
          </p:nvPr>
        </p:nvSpPr>
        <p:spPr>
          <a:ln/>
        </p:spPr>
        <p:txBody>
          <a:bodyPr/>
          <a:lstStyle/>
          <a:p>
            <a:fld id="{49CE539A-A492-45B1-A5B5-68727FD27B76}" type="slidenum">
              <a:rPr lang="zh-CN" altLang="en-AU"/>
              <a:pPr/>
              <a:t>70</a:t>
            </a:fld>
            <a:endParaRPr lang="en-AU" altLang="zh-CN"/>
          </a:p>
        </p:txBody>
      </p:sp>
      <p:sp>
        <p:nvSpPr>
          <p:cNvPr id="400386" name="Rectangle 2">
            <a:extLst>
              <a:ext uri="{FF2B5EF4-FFF2-40B4-BE49-F238E27FC236}">
                <a16:creationId xmlns:a16="http://schemas.microsoft.com/office/drawing/2014/main" id="{B616F87B-0338-476C-AAA3-0F396002722D}"/>
              </a:ext>
            </a:extLst>
          </p:cNvPr>
          <p:cNvSpPr>
            <a:spLocks noGrp="1" noRot="1" noChangeAspect="1" noChangeArrowheads="1" noTextEdit="1"/>
          </p:cNvSpPr>
          <p:nvPr>
            <p:ph type="sldImg"/>
          </p:nvPr>
        </p:nvSpPr>
        <p:spPr>
          <a:ln/>
        </p:spPr>
      </p:sp>
      <p:sp>
        <p:nvSpPr>
          <p:cNvPr id="400387" name="Rectangle 3">
            <a:extLst>
              <a:ext uri="{FF2B5EF4-FFF2-40B4-BE49-F238E27FC236}">
                <a16:creationId xmlns:a16="http://schemas.microsoft.com/office/drawing/2014/main" id="{0C3B7885-32A1-447F-9D0D-89A11CFFE1E3}"/>
              </a:ext>
            </a:extLst>
          </p:cNvPr>
          <p:cNvSpPr>
            <a:spLocks noGrp="1" noChangeArrowheads="1"/>
          </p:cNvSpPr>
          <p:nvPr>
            <p:ph type="body" idx="1"/>
          </p:nvPr>
        </p:nvSpPr>
        <p:spPr>
          <a:xfrm>
            <a:off x="904875" y="4711700"/>
            <a:ext cx="4975225" cy="4462463"/>
          </a:xfrm>
        </p:spPr>
        <p:txBody>
          <a:bodyPr/>
          <a:lstStyle/>
          <a:p>
            <a:r>
              <a:rPr lang="en-US" altLang="en-US" sz="1000" b="1"/>
              <a:t>Logical Design</a:t>
            </a:r>
          </a:p>
          <a:p>
            <a:r>
              <a:rPr lang="en-US" altLang="en-US" sz="1000"/>
              <a:t>In the logical design phase, the information gained from the analysis phase is used to begin creating a solution system for a business problem. </a:t>
            </a:r>
          </a:p>
          <a:p>
            <a:r>
              <a:rPr lang="en-US" altLang="en-US" sz="1000"/>
              <a:t>Then, based on the business need, select applications capable of providing needed services.  </a:t>
            </a:r>
          </a:p>
          <a:p>
            <a:r>
              <a:rPr lang="en-US" altLang="en-US" sz="1000"/>
              <a:t>Based on the applications needed, select data support and structures capable of providing the needed inputs.  </a:t>
            </a:r>
          </a:p>
          <a:p>
            <a:r>
              <a:rPr lang="en-US" altLang="en-US" sz="1000"/>
              <a:t>Finally, based on all of the above, select specific technologies to implement the physical solution.  </a:t>
            </a:r>
          </a:p>
          <a:p>
            <a:r>
              <a:rPr lang="en-US" altLang="en-US" sz="1000"/>
              <a:t>In the end, another feasibility analysis is performed. </a:t>
            </a:r>
          </a:p>
          <a:p>
            <a:endParaRPr lang="en-US" altLang="en-US" sz="10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3A4EA9C-B0C1-4DD5-93A4-D2549E0C941E}"/>
              </a:ext>
            </a:extLst>
          </p:cNvPr>
          <p:cNvSpPr>
            <a:spLocks noGrp="1" noChangeArrowheads="1"/>
          </p:cNvSpPr>
          <p:nvPr>
            <p:ph type="sldNum" sz="quarter" idx="5"/>
          </p:nvPr>
        </p:nvSpPr>
        <p:spPr>
          <a:ln/>
        </p:spPr>
        <p:txBody>
          <a:bodyPr/>
          <a:lstStyle/>
          <a:p>
            <a:fld id="{137EC270-29DE-4FBB-A7FF-954D4541CAB0}" type="slidenum">
              <a:rPr lang="zh-CN" altLang="en-AU"/>
              <a:pPr/>
              <a:t>71</a:t>
            </a:fld>
            <a:endParaRPr lang="en-AU" altLang="zh-CN"/>
          </a:p>
        </p:txBody>
      </p:sp>
      <p:sp>
        <p:nvSpPr>
          <p:cNvPr id="402434" name="Rectangle 2">
            <a:extLst>
              <a:ext uri="{FF2B5EF4-FFF2-40B4-BE49-F238E27FC236}">
                <a16:creationId xmlns:a16="http://schemas.microsoft.com/office/drawing/2014/main" id="{A4DA1E64-1805-4B1A-A2F2-8FE3B165C257}"/>
              </a:ext>
            </a:extLst>
          </p:cNvPr>
          <p:cNvSpPr>
            <a:spLocks noGrp="1" noRot="1" noChangeAspect="1" noChangeArrowheads="1" noTextEdit="1"/>
          </p:cNvSpPr>
          <p:nvPr>
            <p:ph type="sldImg"/>
          </p:nvPr>
        </p:nvSpPr>
        <p:spPr>
          <a:ln/>
        </p:spPr>
      </p:sp>
      <p:sp>
        <p:nvSpPr>
          <p:cNvPr id="402435" name="Rectangle 3">
            <a:extLst>
              <a:ext uri="{FF2B5EF4-FFF2-40B4-BE49-F238E27FC236}">
                <a16:creationId xmlns:a16="http://schemas.microsoft.com/office/drawing/2014/main" id="{C908BF8E-5798-43B0-93E4-C96AC0BC5501}"/>
              </a:ext>
            </a:extLst>
          </p:cNvPr>
          <p:cNvSpPr>
            <a:spLocks noGrp="1" noChangeArrowheads="1"/>
          </p:cNvSpPr>
          <p:nvPr>
            <p:ph type="body" idx="1"/>
          </p:nvPr>
        </p:nvSpPr>
        <p:spPr>
          <a:xfrm>
            <a:off x="904875" y="4711700"/>
            <a:ext cx="4975225" cy="4462463"/>
          </a:xfrm>
        </p:spPr>
        <p:txBody>
          <a:bodyPr/>
          <a:lstStyle/>
          <a:p>
            <a:r>
              <a:rPr lang="en-US" altLang="en-US" sz="1000" b="1"/>
              <a:t>Physical Design</a:t>
            </a:r>
          </a:p>
          <a:p>
            <a:r>
              <a:rPr lang="en-US" altLang="en-US" sz="1000"/>
              <a:t>During the physical design phase, specific technologies are selected to support the alternatives identified and evaluated in the logical design.  </a:t>
            </a:r>
          </a:p>
          <a:p>
            <a:r>
              <a:rPr lang="en-US" altLang="en-US" sz="1000"/>
              <a:t>The selected components are evaluated based on a make-or-buy decision (develop in-house or purchase from a vendor). </a:t>
            </a:r>
          </a:p>
          <a:p>
            <a:r>
              <a:rPr lang="en-US" altLang="en-US" sz="1000"/>
              <a:t>Final designs integrate various components and technologies.  </a:t>
            </a:r>
          </a:p>
          <a:p>
            <a:r>
              <a:rPr lang="en-US" altLang="en-US" sz="1000"/>
              <a:t>After yet another feasibility analysis, the entire solution is presented to the end-user representatives for approval.</a:t>
            </a:r>
          </a:p>
          <a:p>
            <a:endParaRPr lang="en-US" altLang="en-US" sz="10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D5B7DCF-6D73-485D-B44A-506E478C0C2B}"/>
              </a:ext>
            </a:extLst>
          </p:cNvPr>
          <p:cNvSpPr>
            <a:spLocks noGrp="1" noChangeArrowheads="1"/>
          </p:cNvSpPr>
          <p:nvPr>
            <p:ph type="sldNum" sz="quarter" idx="5"/>
          </p:nvPr>
        </p:nvSpPr>
        <p:spPr>
          <a:ln/>
        </p:spPr>
        <p:txBody>
          <a:bodyPr/>
          <a:lstStyle/>
          <a:p>
            <a:fld id="{3E0E99CB-C522-4464-A788-DC2B20FF84D5}" type="slidenum">
              <a:rPr lang="zh-CN" altLang="en-AU"/>
              <a:pPr/>
              <a:t>72</a:t>
            </a:fld>
            <a:endParaRPr lang="en-AU" altLang="zh-CN"/>
          </a:p>
        </p:txBody>
      </p:sp>
      <p:sp>
        <p:nvSpPr>
          <p:cNvPr id="404482" name="Rectangle 2">
            <a:extLst>
              <a:ext uri="{FF2B5EF4-FFF2-40B4-BE49-F238E27FC236}">
                <a16:creationId xmlns:a16="http://schemas.microsoft.com/office/drawing/2014/main" id="{A0B37477-A733-446D-9693-D0D35CFB29BB}"/>
              </a:ext>
            </a:extLst>
          </p:cNvPr>
          <p:cNvSpPr>
            <a:spLocks noGrp="1" noRot="1" noChangeAspect="1" noChangeArrowheads="1" noTextEdit="1"/>
          </p:cNvSpPr>
          <p:nvPr>
            <p:ph type="sldImg"/>
          </p:nvPr>
        </p:nvSpPr>
        <p:spPr>
          <a:ln/>
        </p:spPr>
      </p:sp>
      <p:sp>
        <p:nvSpPr>
          <p:cNvPr id="404483" name="Rectangle 3">
            <a:extLst>
              <a:ext uri="{FF2B5EF4-FFF2-40B4-BE49-F238E27FC236}">
                <a16:creationId xmlns:a16="http://schemas.microsoft.com/office/drawing/2014/main" id="{9404E36F-7801-4BDF-9D97-E77E83170C86}"/>
              </a:ext>
            </a:extLst>
          </p:cNvPr>
          <p:cNvSpPr>
            <a:spLocks noGrp="1" noChangeArrowheads="1"/>
          </p:cNvSpPr>
          <p:nvPr>
            <p:ph type="body" idx="1"/>
          </p:nvPr>
        </p:nvSpPr>
        <p:spPr>
          <a:xfrm>
            <a:off x="904875" y="4711700"/>
            <a:ext cx="4975225" cy="4462463"/>
          </a:xfrm>
        </p:spPr>
        <p:txBody>
          <a:bodyPr/>
          <a:lstStyle/>
          <a:p>
            <a:r>
              <a:rPr lang="en-US" altLang="en-US" b="1"/>
              <a:t>Implementation</a:t>
            </a:r>
          </a:p>
          <a:p>
            <a:r>
              <a:rPr lang="en-US" altLang="en-US"/>
              <a:t>In the implementation phase, any needed software is created or purchased  </a:t>
            </a:r>
          </a:p>
          <a:p>
            <a:r>
              <a:rPr lang="en-US" altLang="en-US"/>
              <a:t>Components are ordered, received and tested.  </a:t>
            </a:r>
          </a:p>
          <a:p>
            <a:r>
              <a:rPr lang="en-US" altLang="en-US"/>
              <a:t>Afterwards, users are trained and supporting documentation created.  </a:t>
            </a:r>
          </a:p>
          <a:p>
            <a:r>
              <a:rPr lang="en-US" altLang="en-US"/>
              <a:t>Again a feasibility analysis is prepared, and the users are then presented with the system for a performance review and acceptance test.</a:t>
            </a:r>
          </a:p>
          <a:p>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C0579B3-41E9-4355-99B8-80DEC1003B74}"/>
              </a:ext>
            </a:extLst>
          </p:cNvPr>
          <p:cNvSpPr>
            <a:spLocks noGrp="1" noChangeArrowheads="1"/>
          </p:cNvSpPr>
          <p:nvPr>
            <p:ph type="sldNum" sz="quarter" idx="5"/>
          </p:nvPr>
        </p:nvSpPr>
        <p:spPr>
          <a:ln/>
        </p:spPr>
        <p:txBody>
          <a:bodyPr/>
          <a:lstStyle/>
          <a:p>
            <a:fld id="{A62B12AA-E90A-41CB-8D23-ED9A2E682C0B}" type="slidenum">
              <a:rPr lang="zh-CN" altLang="en-AU"/>
              <a:pPr/>
              <a:t>73</a:t>
            </a:fld>
            <a:endParaRPr lang="en-AU" altLang="zh-CN"/>
          </a:p>
        </p:txBody>
      </p:sp>
      <p:sp>
        <p:nvSpPr>
          <p:cNvPr id="406530" name="Rectangle 2">
            <a:extLst>
              <a:ext uri="{FF2B5EF4-FFF2-40B4-BE49-F238E27FC236}">
                <a16:creationId xmlns:a16="http://schemas.microsoft.com/office/drawing/2014/main" id="{40CEE23F-2677-4F90-A6C4-2A09489EF78A}"/>
              </a:ext>
            </a:extLst>
          </p:cNvPr>
          <p:cNvSpPr>
            <a:spLocks noGrp="1" noRot="1" noChangeAspect="1" noChangeArrowheads="1" noTextEdit="1"/>
          </p:cNvSpPr>
          <p:nvPr>
            <p:ph type="sldImg"/>
          </p:nvPr>
        </p:nvSpPr>
        <p:spPr>
          <a:ln/>
        </p:spPr>
      </p:sp>
      <p:sp>
        <p:nvSpPr>
          <p:cNvPr id="406531" name="Rectangle 3">
            <a:extLst>
              <a:ext uri="{FF2B5EF4-FFF2-40B4-BE49-F238E27FC236}">
                <a16:creationId xmlns:a16="http://schemas.microsoft.com/office/drawing/2014/main" id="{FD12B065-31CF-494C-AC0D-89A2C22C55A4}"/>
              </a:ext>
            </a:extLst>
          </p:cNvPr>
          <p:cNvSpPr>
            <a:spLocks noGrp="1" noChangeArrowheads="1"/>
          </p:cNvSpPr>
          <p:nvPr>
            <p:ph type="body" idx="1"/>
          </p:nvPr>
        </p:nvSpPr>
        <p:spPr>
          <a:xfrm>
            <a:off x="904875" y="4711700"/>
            <a:ext cx="4975225" cy="4462463"/>
          </a:xfrm>
        </p:spPr>
        <p:txBody>
          <a:bodyPr/>
          <a:lstStyle/>
          <a:p>
            <a:r>
              <a:rPr lang="en-US" altLang="en-US" b="1"/>
              <a:t>Maintenance and Change</a:t>
            </a:r>
          </a:p>
          <a:p>
            <a:r>
              <a:rPr lang="en-US" altLang="en-US" sz="1000"/>
              <a:t>The maintenance and change phase is the longest and most expensive phase of the process. </a:t>
            </a:r>
          </a:p>
          <a:p>
            <a:r>
              <a:rPr lang="en-US" altLang="en-US" sz="1000"/>
              <a:t>This phase consists of the tasks necessary to support and modify the system for the remainder of its useful life cycle.  </a:t>
            </a:r>
          </a:p>
          <a:p>
            <a:r>
              <a:rPr lang="en-US" altLang="en-US" sz="1000"/>
              <a:t>Even though formal development may conclude during this phase, the life cycle of the project continues until it is determined that the process should begin again from the investigation phase.  When the current system can no longer support the changed mission of the organization, the project is terminated and a new project is implemented.</a:t>
            </a:r>
          </a:p>
          <a:p>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77ED2C4-CFAB-4929-8D1E-F79204301621}"/>
              </a:ext>
            </a:extLst>
          </p:cNvPr>
          <p:cNvSpPr>
            <a:spLocks noGrp="1" noChangeArrowheads="1"/>
          </p:cNvSpPr>
          <p:nvPr>
            <p:ph type="sldNum" sz="quarter" idx="5"/>
          </p:nvPr>
        </p:nvSpPr>
        <p:spPr>
          <a:ln/>
        </p:spPr>
        <p:txBody>
          <a:bodyPr/>
          <a:lstStyle/>
          <a:p>
            <a:fld id="{15CC5465-5D72-4937-B4E4-11AA246C5F8F}" type="slidenum">
              <a:rPr lang="zh-CN" altLang="en-AU"/>
              <a:pPr/>
              <a:t>74</a:t>
            </a:fld>
            <a:endParaRPr lang="en-AU" altLang="zh-CN"/>
          </a:p>
        </p:txBody>
      </p:sp>
      <p:sp>
        <p:nvSpPr>
          <p:cNvPr id="408578" name="Rectangle 2">
            <a:extLst>
              <a:ext uri="{FF2B5EF4-FFF2-40B4-BE49-F238E27FC236}">
                <a16:creationId xmlns:a16="http://schemas.microsoft.com/office/drawing/2014/main" id="{908B8641-A2ED-46B9-B5EF-D2D27E543379}"/>
              </a:ext>
            </a:extLst>
          </p:cNvPr>
          <p:cNvSpPr>
            <a:spLocks noGrp="1" noRot="1" noChangeAspect="1" noChangeArrowheads="1" noTextEdit="1"/>
          </p:cNvSpPr>
          <p:nvPr>
            <p:ph type="sldImg"/>
          </p:nvPr>
        </p:nvSpPr>
        <p:spPr>
          <a:ln/>
        </p:spPr>
      </p:sp>
      <p:sp>
        <p:nvSpPr>
          <p:cNvPr id="408579" name="Rectangle 3">
            <a:extLst>
              <a:ext uri="{FF2B5EF4-FFF2-40B4-BE49-F238E27FC236}">
                <a16:creationId xmlns:a16="http://schemas.microsoft.com/office/drawing/2014/main" id="{A98E7DE2-B406-4609-A280-B4425CF03CDB}"/>
              </a:ext>
            </a:extLst>
          </p:cNvPr>
          <p:cNvSpPr>
            <a:spLocks noGrp="1" noChangeArrowheads="1"/>
          </p:cNvSpPr>
          <p:nvPr>
            <p:ph type="body" idx="1"/>
          </p:nvPr>
        </p:nvSpPr>
        <p:spPr>
          <a:xfrm>
            <a:off x="904875" y="4711700"/>
            <a:ext cx="4975225" cy="4462463"/>
          </a:xfrm>
        </p:spPr>
        <p:txBody>
          <a:bodyPr/>
          <a:lstStyle/>
          <a:p>
            <a:r>
              <a:rPr lang="en-US" altLang="en-US" sz="1000" b="1"/>
              <a:t>The Security Systems Development Life Cycle</a:t>
            </a:r>
          </a:p>
          <a:p>
            <a:r>
              <a:rPr lang="en-US" altLang="en-US" sz="1000"/>
              <a:t>The same phases used in the traditional SDLC can be adapted to support the specialized implementation of a security project.  </a:t>
            </a:r>
          </a:p>
          <a:p>
            <a:r>
              <a:rPr lang="en-US" altLang="en-US" sz="1000"/>
              <a:t>The fundamental process is the identification of specific threats and the creation of specific controls to counter those threats. </a:t>
            </a:r>
          </a:p>
          <a:p>
            <a:r>
              <a:rPr lang="en-US" altLang="en-US" sz="1000"/>
              <a:t>The SecSDLC unifies the process and makes it a coherent program rather than a series of random, seemingly unconnected actions.</a:t>
            </a:r>
          </a:p>
          <a:p>
            <a:endParaRPr lang="en-US" altLang="en-US"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defRPr/>
            </a:pPr>
            <a:r>
              <a:rPr lang="en-GB" altLang="en-US" b="1" dirty="0">
                <a:ea typeface="Lucida Sans Unicode" charset="0"/>
                <a:cs typeface="Lucida Sans Unicode" charset="0"/>
              </a:rPr>
              <a:t>The 1970s and 80s (cont’d.)</a:t>
            </a:r>
          </a:p>
          <a:p>
            <a:pPr marL="352398" indent="-352398" eaLnBrk="1" hangingPunct="1">
              <a:spcBef>
                <a:spcPts val="642"/>
              </a:spcBef>
              <a:buFontTx/>
              <a:buChar char="•"/>
              <a:tabLst>
                <a:tab pos="936466" algn="l"/>
                <a:tab pos="1876195" algn="l"/>
                <a:tab pos="2815924" algn="l"/>
                <a:tab pos="3755653" algn="l"/>
                <a:tab pos="4695381" algn="l"/>
                <a:tab pos="5635110" algn="l"/>
                <a:tab pos="6574839" algn="l"/>
                <a:tab pos="7514568" algn="l"/>
                <a:tab pos="8454297" algn="l"/>
                <a:tab pos="9394026" algn="l"/>
                <a:tab pos="10333755" algn="l"/>
              </a:tabLst>
              <a:defRPr/>
            </a:pPr>
            <a:r>
              <a:rPr lang="en-GB" altLang="en-US" sz="2700" kern="0" dirty="0">
                <a:solidFill>
                  <a:srgbClr val="222222"/>
                </a:solidFill>
                <a:latin typeface="Arial"/>
                <a:cs typeface="Arial" charset="0"/>
              </a:rPr>
              <a:t>Information security began with Rand Report R-609 (paper that started the study of computer security and identified role of management and policy issues in it)</a:t>
            </a:r>
            <a:r>
              <a:rPr lang="ar-SA" altLang="en-US" sz="2700" kern="0" dirty="0">
                <a:solidFill>
                  <a:srgbClr val="222222"/>
                </a:solidFill>
                <a:latin typeface="Arial"/>
              </a:rPr>
              <a:t>‏</a:t>
            </a:r>
            <a:endParaRPr lang="en-GB" altLang="en-US" sz="2700" kern="0" dirty="0">
              <a:solidFill>
                <a:srgbClr val="222222"/>
              </a:solidFill>
              <a:latin typeface="Arial"/>
              <a:cs typeface="Arial" charset="0"/>
            </a:endParaRPr>
          </a:p>
          <a:p>
            <a:pPr marL="352398" indent="-352398" eaLnBrk="1" hangingPunct="1">
              <a:spcBef>
                <a:spcPts val="642"/>
              </a:spcBef>
              <a:buFontTx/>
              <a:buChar char="•"/>
              <a:tabLst>
                <a:tab pos="936466" algn="l"/>
                <a:tab pos="1876195" algn="l"/>
                <a:tab pos="2815924" algn="l"/>
                <a:tab pos="3755653" algn="l"/>
                <a:tab pos="4695381" algn="l"/>
                <a:tab pos="5635110" algn="l"/>
                <a:tab pos="6574839" algn="l"/>
                <a:tab pos="7514568" algn="l"/>
                <a:tab pos="8454297" algn="l"/>
                <a:tab pos="9394026" algn="l"/>
                <a:tab pos="10333755" algn="l"/>
              </a:tabLst>
              <a:defRPr/>
            </a:pPr>
            <a:r>
              <a:rPr lang="en-GB" altLang="en-US" sz="2700" kern="0" dirty="0">
                <a:solidFill>
                  <a:srgbClr val="222222"/>
                </a:solidFill>
                <a:latin typeface="Arial"/>
                <a:cs typeface="Arial" charset="0"/>
              </a:rPr>
              <a:t>Scope of computer security grew from physical security to include: </a:t>
            </a:r>
          </a:p>
          <a:p>
            <a:pPr marL="763530" lvl="1" indent="-293665" eaLnBrk="1" hangingPunct="1">
              <a:spcBef>
                <a:spcPts val="591"/>
              </a:spcBef>
              <a:buFontTx/>
              <a:buChar char="–"/>
              <a:tabLst>
                <a:tab pos="936466" algn="l"/>
                <a:tab pos="1876195" algn="l"/>
                <a:tab pos="2815924" algn="l"/>
                <a:tab pos="3755653" algn="l"/>
                <a:tab pos="4695381" algn="l"/>
                <a:tab pos="5635110" algn="l"/>
                <a:tab pos="6574839" algn="l"/>
                <a:tab pos="7514568" algn="l"/>
                <a:tab pos="8454297" algn="l"/>
                <a:tab pos="9394026" algn="l"/>
                <a:tab pos="10333755" algn="l"/>
              </a:tabLst>
              <a:defRPr/>
            </a:pPr>
            <a:r>
              <a:rPr lang="en-GB" altLang="en-US" sz="2500" kern="0" dirty="0">
                <a:solidFill>
                  <a:srgbClr val="222222"/>
                </a:solidFill>
                <a:latin typeface="Arial"/>
                <a:cs typeface="Arial" charset="0"/>
              </a:rPr>
              <a:t>Securing the data</a:t>
            </a:r>
          </a:p>
          <a:p>
            <a:pPr marL="763530" lvl="1" indent="-293665" eaLnBrk="1" hangingPunct="1">
              <a:spcBef>
                <a:spcPts val="591"/>
              </a:spcBef>
              <a:buFontTx/>
              <a:buChar char="–"/>
              <a:tabLst>
                <a:tab pos="936466" algn="l"/>
                <a:tab pos="1876195" algn="l"/>
                <a:tab pos="2815924" algn="l"/>
                <a:tab pos="3755653" algn="l"/>
                <a:tab pos="4695381" algn="l"/>
                <a:tab pos="5635110" algn="l"/>
                <a:tab pos="6574839" algn="l"/>
                <a:tab pos="7514568" algn="l"/>
                <a:tab pos="8454297" algn="l"/>
                <a:tab pos="9394026" algn="l"/>
                <a:tab pos="10333755" algn="l"/>
              </a:tabLst>
              <a:defRPr/>
            </a:pPr>
            <a:r>
              <a:rPr lang="en-GB" altLang="en-US" sz="2500" kern="0" dirty="0">
                <a:solidFill>
                  <a:srgbClr val="222222"/>
                </a:solidFill>
                <a:latin typeface="Arial"/>
                <a:cs typeface="Arial" charset="0"/>
              </a:rPr>
              <a:t>Limiting random and unauthorized access to data</a:t>
            </a:r>
          </a:p>
          <a:p>
            <a:pPr marL="763530" lvl="1" indent="-293665" eaLnBrk="1" hangingPunct="1">
              <a:spcBef>
                <a:spcPts val="591"/>
              </a:spcBef>
              <a:buFontTx/>
              <a:buChar char="–"/>
              <a:tabLst>
                <a:tab pos="936466" algn="l"/>
                <a:tab pos="1876195" algn="l"/>
                <a:tab pos="2815924" algn="l"/>
                <a:tab pos="3755653" algn="l"/>
                <a:tab pos="4695381" algn="l"/>
                <a:tab pos="5635110" algn="l"/>
                <a:tab pos="6574839" algn="l"/>
                <a:tab pos="7514568" algn="l"/>
                <a:tab pos="8454297" algn="l"/>
                <a:tab pos="9394026" algn="l"/>
                <a:tab pos="10333755" algn="l"/>
              </a:tabLst>
              <a:defRPr/>
            </a:pPr>
            <a:r>
              <a:rPr lang="en-GB" altLang="en-US" sz="2500" kern="0" dirty="0">
                <a:solidFill>
                  <a:srgbClr val="222222"/>
                </a:solidFill>
                <a:latin typeface="Arial"/>
                <a:cs typeface="Arial" charset="0"/>
              </a:rPr>
              <a:t>Involving personnel from multiple levels of the organization in information security</a:t>
            </a: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7</a:t>
            </a:fld>
            <a:endParaRPr lang="en-US" dirty="0"/>
          </a:p>
        </p:txBody>
      </p:sp>
    </p:spTree>
    <p:extLst>
      <p:ext uri="{BB962C8B-B14F-4D97-AF65-F5344CB8AC3E}">
        <p14:creationId xmlns:p14="http://schemas.microsoft.com/office/powerpoint/2010/main" val="14425857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77ED2C4-CFAB-4929-8D1E-F79204301621}"/>
              </a:ext>
            </a:extLst>
          </p:cNvPr>
          <p:cNvSpPr>
            <a:spLocks noGrp="1" noChangeArrowheads="1"/>
          </p:cNvSpPr>
          <p:nvPr>
            <p:ph type="sldNum" sz="quarter" idx="5"/>
          </p:nvPr>
        </p:nvSpPr>
        <p:spPr>
          <a:ln/>
        </p:spPr>
        <p:txBody>
          <a:bodyPr/>
          <a:lstStyle/>
          <a:p>
            <a:fld id="{15CC5465-5D72-4937-B4E4-11AA246C5F8F}" type="slidenum">
              <a:rPr lang="zh-CN" altLang="en-AU"/>
              <a:pPr/>
              <a:t>75</a:t>
            </a:fld>
            <a:endParaRPr lang="en-AU" altLang="zh-CN"/>
          </a:p>
        </p:txBody>
      </p:sp>
      <p:sp>
        <p:nvSpPr>
          <p:cNvPr id="408578" name="Rectangle 2">
            <a:extLst>
              <a:ext uri="{FF2B5EF4-FFF2-40B4-BE49-F238E27FC236}">
                <a16:creationId xmlns:a16="http://schemas.microsoft.com/office/drawing/2014/main" id="{908B8641-A2ED-46B9-B5EF-D2D27E543379}"/>
              </a:ext>
            </a:extLst>
          </p:cNvPr>
          <p:cNvSpPr>
            <a:spLocks noGrp="1" noRot="1" noChangeAspect="1" noChangeArrowheads="1" noTextEdit="1"/>
          </p:cNvSpPr>
          <p:nvPr>
            <p:ph type="sldImg"/>
          </p:nvPr>
        </p:nvSpPr>
        <p:spPr>
          <a:ln/>
        </p:spPr>
      </p:sp>
      <p:sp>
        <p:nvSpPr>
          <p:cNvPr id="408579" name="Rectangle 3">
            <a:extLst>
              <a:ext uri="{FF2B5EF4-FFF2-40B4-BE49-F238E27FC236}">
                <a16:creationId xmlns:a16="http://schemas.microsoft.com/office/drawing/2014/main" id="{A98E7DE2-B406-4609-A280-B4425CF03CDB}"/>
              </a:ext>
            </a:extLst>
          </p:cNvPr>
          <p:cNvSpPr>
            <a:spLocks noGrp="1" noChangeArrowheads="1"/>
          </p:cNvSpPr>
          <p:nvPr>
            <p:ph type="body" idx="1"/>
          </p:nvPr>
        </p:nvSpPr>
        <p:spPr>
          <a:xfrm>
            <a:off x="904875" y="4711700"/>
            <a:ext cx="4975225" cy="4462463"/>
          </a:xfrm>
        </p:spPr>
        <p:txBody>
          <a:bodyPr/>
          <a:lstStyle/>
          <a:p>
            <a:r>
              <a:rPr lang="en-US" altLang="en-US" sz="1000" b="1"/>
              <a:t>The Security Systems Development Life Cycle</a:t>
            </a:r>
          </a:p>
          <a:p>
            <a:r>
              <a:rPr lang="en-US" altLang="en-US" sz="1000"/>
              <a:t>The same phases used in the traditional SDLC can be adapted to support the specialized implementation of a security project.  </a:t>
            </a:r>
          </a:p>
          <a:p>
            <a:r>
              <a:rPr lang="en-US" altLang="en-US" sz="1000"/>
              <a:t>The fundamental process is the identification of specific threats and the creation of specific controls to counter those threats. </a:t>
            </a:r>
          </a:p>
          <a:p>
            <a:r>
              <a:rPr lang="en-US" altLang="en-US" sz="1000"/>
              <a:t>The SecSDLC unifies the process and makes it a coherent program rather than a series of random, seemingly unconnected actions.</a:t>
            </a:r>
          </a:p>
          <a:p>
            <a:endParaRPr lang="en-US" altLang="en-US" sz="1000"/>
          </a:p>
        </p:txBody>
      </p:sp>
    </p:spTree>
    <p:extLst>
      <p:ext uri="{BB962C8B-B14F-4D97-AF65-F5344CB8AC3E}">
        <p14:creationId xmlns:p14="http://schemas.microsoft.com/office/powerpoint/2010/main" val="21810319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77ED2C4-CFAB-4929-8D1E-F79204301621}"/>
              </a:ext>
            </a:extLst>
          </p:cNvPr>
          <p:cNvSpPr>
            <a:spLocks noGrp="1" noChangeArrowheads="1"/>
          </p:cNvSpPr>
          <p:nvPr>
            <p:ph type="sldNum" sz="quarter" idx="5"/>
          </p:nvPr>
        </p:nvSpPr>
        <p:spPr>
          <a:ln/>
        </p:spPr>
        <p:txBody>
          <a:bodyPr/>
          <a:lstStyle/>
          <a:p>
            <a:fld id="{15CC5465-5D72-4937-B4E4-11AA246C5F8F}" type="slidenum">
              <a:rPr lang="zh-CN" altLang="en-AU"/>
              <a:pPr/>
              <a:t>76</a:t>
            </a:fld>
            <a:endParaRPr lang="en-AU" altLang="zh-CN"/>
          </a:p>
        </p:txBody>
      </p:sp>
      <p:sp>
        <p:nvSpPr>
          <p:cNvPr id="408578" name="Rectangle 2">
            <a:extLst>
              <a:ext uri="{FF2B5EF4-FFF2-40B4-BE49-F238E27FC236}">
                <a16:creationId xmlns:a16="http://schemas.microsoft.com/office/drawing/2014/main" id="{908B8641-A2ED-46B9-B5EF-D2D27E543379}"/>
              </a:ext>
            </a:extLst>
          </p:cNvPr>
          <p:cNvSpPr>
            <a:spLocks noGrp="1" noRot="1" noChangeAspect="1" noChangeArrowheads="1" noTextEdit="1"/>
          </p:cNvSpPr>
          <p:nvPr>
            <p:ph type="sldImg"/>
          </p:nvPr>
        </p:nvSpPr>
        <p:spPr>
          <a:ln/>
        </p:spPr>
      </p:sp>
      <p:sp>
        <p:nvSpPr>
          <p:cNvPr id="408579" name="Rectangle 3">
            <a:extLst>
              <a:ext uri="{FF2B5EF4-FFF2-40B4-BE49-F238E27FC236}">
                <a16:creationId xmlns:a16="http://schemas.microsoft.com/office/drawing/2014/main" id="{A98E7DE2-B406-4609-A280-B4425CF03CDB}"/>
              </a:ext>
            </a:extLst>
          </p:cNvPr>
          <p:cNvSpPr>
            <a:spLocks noGrp="1" noChangeArrowheads="1"/>
          </p:cNvSpPr>
          <p:nvPr>
            <p:ph type="body" idx="1"/>
          </p:nvPr>
        </p:nvSpPr>
        <p:spPr>
          <a:xfrm>
            <a:off x="904875" y="4711700"/>
            <a:ext cx="4975225" cy="4462463"/>
          </a:xfrm>
        </p:spPr>
        <p:txBody>
          <a:bodyPr/>
          <a:lstStyle/>
          <a:p>
            <a:r>
              <a:rPr lang="en-US" altLang="en-US" sz="1000" b="1"/>
              <a:t>The Security Systems Development Life Cycle</a:t>
            </a:r>
          </a:p>
          <a:p>
            <a:r>
              <a:rPr lang="en-US" altLang="en-US" sz="1000"/>
              <a:t>The same phases used in the traditional SDLC can be adapted to support the specialized implementation of a security project.  </a:t>
            </a:r>
          </a:p>
          <a:p>
            <a:r>
              <a:rPr lang="en-US" altLang="en-US" sz="1000"/>
              <a:t>The fundamental process is the identification of specific threats and the creation of specific controls to counter those threats. </a:t>
            </a:r>
          </a:p>
          <a:p>
            <a:r>
              <a:rPr lang="en-US" altLang="en-US" sz="1000"/>
              <a:t>The SecSDLC unifies the process and makes it a coherent program rather than a series of random, seemingly unconnected actions.</a:t>
            </a:r>
          </a:p>
          <a:p>
            <a:endParaRPr lang="en-US" altLang="en-US" sz="1000"/>
          </a:p>
        </p:txBody>
      </p:sp>
    </p:spTree>
    <p:extLst>
      <p:ext uri="{BB962C8B-B14F-4D97-AF65-F5344CB8AC3E}">
        <p14:creationId xmlns:p14="http://schemas.microsoft.com/office/powerpoint/2010/main" val="10598351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EC70FA0-6ACA-431F-9255-666CB1D297DA}"/>
              </a:ext>
            </a:extLst>
          </p:cNvPr>
          <p:cNvSpPr>
            <a:spLocks noGrp="1" noChangeArrowheads="1"/>
          </p:cNvSpPr>
          <p:nvPr>
            <p:ph type="sldNum" sz="quarter" idx="5"/>
          </p:nvPr>
        </p:nvSpPr>
        <p:spPr>
          <a:ln/>
        </p:spPr>
        <p:txBody>
          <a:bodyPr/>
          <a:lstStyle/>
          <a:p>
            <a:fld id="{5EE3EC3A-AC46-46FA-8E1C-DE6C6D380575}" type="slidenum">
              <a:rPr lang="zh-CN" altLang="en-AU"/>
              <a:pPr/>
              <a:t>77</a:t>
            </a:fld>
            <a:endParaRPr lang="en-AU" altLang="zh-CN"/>
          </a:p>
        </p:txBody>
      </p:sp>
      <p:sp>
        <p:nvSpPr>
          <p:cNvPr id="410626" name="Rectangle 2">
            <a:extLst>
              <a:ext uri="{FF2B5EF4-FFF2-40B4-BE49-F238E27FC236}">
                <a16:creationId xmlns:a16="http://schemas.microsoft.com/office/drawing/2014/main" id="{451965EA-F7C4-4A3F-A45F-0C012D5A4134}"/>
              </a:ext>
            </a:extLst>
          </p:cNvPr>
          <p:cNvSpPr>
            <a:spLocks noGrp="1" noRot="1" noChangeAspect="1" noChangeArrowheads="1" noTextEdit="1"/>
          </p:cNvSpPr>
          <p:nvPr>
            <p:ph type="sldImg"/>
          </p:nvPr>
        </p:nvSpPr>
        <p:spPr>
          <a:ln/>
        </p:spPr>
      </p:sp>
      <p:sp>
        <p:nvSpPr>
          <p:cNvPr id="410627" name="Rectangle 3">
            <a:extLst>
              <a:ext uri="{FF2B5EF4-FFF2-40B4-BE49-F238E27FC236}">
                <a16:creationId xmlns:a16="http://schemas.microsoft.com/office/drawing/2014/main" id="{50E113E2-8D36-44B1-99D8-2FD6EAA33777}"/>
              </a:ext>
            </a:extLst>
          </p:cNvPr>
          <p:cNvSpPr>
            <a:spLocks noGrp="1" noChangeArrowheads="1"/>
          </p:cNvSpPr>
          <p:nvPr>
            <p:ph type="body" idx="1"/>
          </p:nvPr>
        </p:nvSpPr>
        <p:spPr>
          <a:xfrm>
            <a:off x="904875" y="4711700"/>
            <a:ext cx="4975225" cy="4462463"/>
          </a:xfrm>
        </p:spPr>
        <p:txBody>
          <a:bodyPr/>
          <a:lstStyle/>
          <a:p>
            <a:r>
              <a:rPr lang="en-US" altLang="en-US" sz="1000" b="1"/>
              <a:t>Investigation</a:t>
            </a:r>
          </a:p>
          <a:p>
            <a:r>
              <a:rPr lang="en-US" altLang="en-US" sz="1000"/>
              <a:t>The investigation of the SecSDLC begins with a directive from upper management, dictating the process, outcomes and goals of the project, as well as the constraints placed on the activity.  </a:t>
            </a:r>
          </a:p>
          <a:p>
            <a:r>
              <a:rPr lang="en-US" altLang="en-US" sz="1000"/>
              <a:t>Frequently, this phase begins with a statement of program security policy that outlines the implementation of security. </a:t>
            </a:r>
          </a:p>
          <a:p>
            <a:r>
              <a:rPr lang="en-US" altLang="en-US" sz="1000"/>
              <a:t>Teams of responsible managers, employees and contractors are organized, problems analyzed, and scope defined, including goals objectives, and constraints not covered in the program policy.  </a:t>
            </a:r>
          </a:p>
          <a:p>
            <a:r>
              <a:rPr lang="en-US" altLang="en-US" sz="1000"/>
              <a:t>Finally, an organizational feasibility analysis is performed to determine whether the organization has the resources and commitment necessary to conduct a successful security analysis and design. </a:t>
            </a:r>
          </a:p>
          <a:p>
            <a:endParaRPr lang="en-US" altLang="en-US" sz="10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B8830D3-A2FF-4E31-BD70-143A7ABF1B57}"/>
              </a:ext>
            </a:extLst>
          </p:cNvPr>
          <p:cNvSpPr>
            <a:spLocks noGrp="1" noChangeArrowheads="1"/>
          </p:cNvSpPr>
          <p:nvPr>
            <p:ph type="sldNum" sz="quarter" idx="5"/>
          </p:nvPr>
        </p:nvSpPr>
        <p:spPr>
          <a:ln/>
        </p:spPr>
        <p:txBody>
          <a:bodyPr/>
          <a:lstStyle/>
          <a:p>
            <a:fld id="{D043786B-F6F4-49DB-866B-F8C58DA94FE2}" type="slidenum">
              <a:rPr lang="zh-CN" altLang="en-AU"/>
              <a:pPr/>
              <a:t>78</a:t>
            </a:fld>
            <a:endParaRPr lang="en-AU" altLang="zh-CN"/>
          </a:p>
        </p:txBody>
      </p:sp>
      <p:sp>
        <p:nvSpPr>
          <p:cNvPr id="412674" name="Rectangle 2">
            <a:extLst>
              <a:ext uri="{FF2B5EF4-FFF2-40B4-BE49-F238E27FC236}">
                <a16:creationId xmlns:a16="http://schemas.microsoft.com/office/drawing/2014/main" id="{AE87B892-EF6A-48BF-B318-AAEDC7481745}"/>
              </a:ext>
            </a:extLst>
          </p:cNvPr>
          <p:cNvSpPr>
            <a:spLocks noGrp="1" noRot="1" noChangeAspect="1" noChangeArrowheads="1" noTextEdit="1"/>
          </p:cNvSpPr>
          <p:nvPr>
            <p:ph type="sldImg"/>
          </p:nvPr>
        </p:nvSpPr>
        <p:spPr>
          <a:ln/>
        </p:spPr>
      </p:sp>
      <p:sp>
        <p:nvSpPr>
          <p:cNvPr id="412675" name="Rectangle 3">
            <a:extLst>
              <a:ext uri="{FF2B5EF4-FFF2-40B4-BE49-F238E27FC236}">
                <a16:creationId xmlns:a16="http://schemas.microsoft.com/office/drawing/2014/main" id="{3AEE8014-6772-4B88-A3F0-0205D6CE5AD8}"/>
              </a:ext>
            </a:extLst>
          </p:cNvPr>
          <p:cNvSpPr>
            <a:spLocks noGrp="1" noChangeArrowheads="1"/>
          </p:cNvSpPr>
          <p:nvPr>
            <p:ph type="body" idx="1"/>
          </p:nvPr>
        </p:nvSpPr>
        <p:spPr>
          <a:xfrm>
            <a:off x="904875" y="4711700"/>
            <a:ext cx="4975225" cy="4462463"/>
          </a:xfrm>
        </p:spPr>
        <p:txBody>
          <a:bodyPr/>
          <a:lstStyle/>
          <a:p>
            <a:r>
              <a:rPr lang="en-US" altLang="en-US" b="1"/>
              <a:t>Analysis</a:t>
            </a:r>
          </a:p>
          <a:p>
            <a:r>
              <a:rPr lang="en-US" altLang="en-US"/>
              <a:t>In the analysis phase, the documents from the investigation phase are studied.  </a:t>
            </a:r>
          </a:p>
          <a:p>
            <a:r>
              <a:rPr lang="en-US" altLang="en-US"/>
              <a:t>The development team conducts a preliminary analysis of existing security policies or programs, along with documented current threats and associated controls. </a:t>
            </a:r>
          </a:p>
          <a:p>
            <a:r>
              <a:rPr lang="en-US" altLang="en-US"/>
              <a:t>This phase also includes an analysis of relevant legal issues that could impact the design of the security solution.  </a:t>
            </a:r>
          </a:p>
          <a:p>
            <a:r>
              <a:rPr lang="en-US" altLang="en-US"/>
              <a:t>The risk management task -  identifying, assessing and evaluating the levels of risk facing the organization, also begins in this stage. </a:t>
            </a:r>
          </a:p>
          <a:p>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B8830D3-A2FF-4E31-BD70-143A7ABF1B57}"/>
              </a:ext>
            </a:extLst>
          </p:cNvPr>
          <p:cNvSpPr>
            <a:spLocks noGrp="1" noChangeArrowheads="1"/>
          </p:cNvSpPr>
          <p:nvPr>
            <p:ph type="sldNum" sz="quarter" idx="5"/>
          </p:nvPr>
        </p:nvSpPr>
        <p:spPr>
          <a:ln/>
        </p:spPr>
        <p:txBody>
          <a:bodyPr/>
          <a:lstStyle/>
          <a:p>
            <a:fld id="{D043786B-F6F4-49DB-866B-F8C58DA94FE2}" type="slidenum">
              <a:rPr lang="zh-CN" altLang="en-AU"/>
              <a:pPr/>
              <a:t>79</a:t>
            </a:fld>
            <a:endParaRPr lang="en-AU" altLang="zh-CN"/>
          </a:p>
        </p:txBody>
      </p:sp>
      <p:sp>
        <p:nvSpPr>
          <p:cNvPr id="412674" name="Rectangle 2">
            <a:extLst>
              <a:ext uri="{FF2B5EF4-FFF2-40B4-BE49-F238E27FC236}">
                <a16:creationId xmlns:a16="http://schemas.microsoft.com/office/drawing/2014/main" id="{AE87B892-EF6A-48BF-B318-AAEDC7481745}"/>
              </a:ext>
            </a:extLst>
          </p:cNvPr>
          <p:cNvSpPr>
            <a:spLocks noGrp="1" noRot="1" noChangeAspect="1" noChangeArrowheads="1" noTextEdit="1"/>
          </p:cNvSpPr>
          <p:nvPr>
            <p:ph type="sldImg"/>
          </p:nvPr>
        </p:nvSpPr>
        <p:spPr>
          <a:ln/>
        </p:spPr>
      </p:sp>
      <p:sp>
        <p:nvSpPr>
          <p:cNvPr id="412675" name="Rectangle 3">
            <a:extLst>
              <a:ext uri="{FF2B5EF4-FFF2-40B4-BE49-F238E27FC236}">
                <a16:creationId xmlns:a16="http://schemas.microsoft.com/office/drawing/2014/main" id="{3AEE8014-6772-4B88-A3F0-0205D6CE5AD8}"/>
              </a:ext>
            </a:extLst>
          </p:cNvPr>
          <p:cNvSpPr>
            <a:spLocks noGrp="1" noChangeArrowheads="1"/>
          </p:cNvSpPr>
          <p:nvPr>
            <p:ph type="body" idx="1"/>
          </p:nvPr>
        </p:nvSpPr>
        <p:spPr>
          <a:xfrm>
            <a:off x="904875" y="4711700"/>
            <a:ext cx="4975225" cy="4462463"/>
          </a:xfrm>
        </p:spPr>
        <p:txBody>
          <a:bodyPr/>
          <a:lstStyle/>
          <a:p>
            <a:r>
              <a:rPr lang="en-US" altLang="en-US" b="1"/>
              <a:t>Analysis</a:t>
            </a:r>
          </a:p>
          <a:p>
            <a:r>
              <a:rPr lang="en-US" altLang="en-US"/>
              <a:t>In the analysis phase, the documents from the investigation phase are studied.  </a:t>
            </a:r>
          </a:p>
          <a:p>
            <a:r>
              <a:rPr lang="en-US" altLang="en-US"/>
              <a:t>The development team conducts a preliminary analysis of existing security policies or programs, along with documented current threats and associated controls. </a:t>
            </a:r>
          </a:p>
          <a:p>
            <a:r>
              <a:rPr lang="en-US" altLang="en-US"/>
              <a:t>This phase also includes an analysis of relevant legal issues that could impact the design of the security solution.  </a:t>
            </a:r>
          </a:p>
          <a:p>
            <a:r>
              <a:rPr lang="en-US" altLang="en-US"/>
              <a:t>The risk management task -  identifying, assessing and evaluating the levels of risk facing the organization, also begins in this stage. </a:t>
            </a:r>
          </a:p>
          <a:p>
            <a:endParaRPr lang="en-US" altLang="en-US"/>
          </a:p>
        </p:txBody>
      </p:sp>
    </p:spTree>
    <p:extLst>
      <p:ext uri="{BB962C8B-B14F-4D97-AF65-F5344CB8AC3E}">
        <p14:creationId xmlns:p14="http://schemas.microsoft.com/office/powerpoint/2010/main" val="8086617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B8830D3-A2FF-4E31-BD70-143A7ABF1B57}"/>
              </a:ext>
            </a:extLst>
          </p:cNvPr>
          <p:cNvSpPr>
            <a:spLocks noGrp="1" noChangeArrowheads="1"/>
          </p:cNvSpPr>
          <p:nvPr>
            <p:ph type="sldNum" sz="quarter" idx="5"/>
          </p:nvPr>
        </p:nvSpPr>
        <p:spPr>
          <a:ln/>
        </p:spPr>
        <p:txBody>
          <a:bodyPr/>
          <a:lstStyle/>
          <a:p>
            <a:fld id="{D043786B-F6F4-49DB-866B-F8C58DA94FE2}" type="slidenum">
              <a:rPr lang="zh-CN" altLang="en-AU"/>
              <a:pPr/>
              <a:t>80</a:t>
            </a:fld>
            <a:endParaRPr lang="en-AU" altLang="zh-CN"/>
          </a:p>
        </p:txBody>
      </p:sp>
      <p:sp>
        <p:nvSpPr>
          <p:cNvPr id="412674" name="Rectangle 2">
            <a:extLst>
              <a:ext uri="{FF2B5EF4-FFF2-40B4-BE49-F238E27FC236}">
                <a16:creationId xmlns:a16="http://schemas.microsoft.com/office/drawing/2014/main" id="{AE87B892-EF6A-48BF-B318-AAEDC7481745}"/>
              </a:ext>
            </a:extLst>
          </p:cNvPr>
          <p:cNvSpPr>
            <a:spLocks noGrp="1" noRot="1" noChangeAspect="1" noChangeArrowheads="1" noTextEdit="1"/>
          </p:cNvSpPr>
          <p:nvPr>
            <p:ph type="sldImg"/>
          </p:nvPr>
        </p:nvSpPr>
        <p:spPr>
          <a:ln/>
        </p:spPr>
      </p:sp>
      <p:sp>
        <p:nvSpPr>
          <p:cNvPr id="412675" name="Rectangle 3">
            <a:extLst>
              <a:ext uri="{FF2B5EF4-FFF2-40B4-BE49-F238E27FC236}">
                <a16:creationId xmlns:a16="http://schemas.microsoft.com/office/drawing/2014/main" id="{3AEE8014-6772-4B88-A3F0-0205D6CE5AD8}"/>
              </a:ext>
            </a:extLst>
          </p:cNvPr>
          <p:cNvSpPr>
            <a:spLocks noGrp="1" noChangeArrowheads="1"/>
          </p:cNvSpPr>
          <p:nvPr>
            <p:ph type="body" idx="1"/>
          </p:nvPr>
        </p:nvSpPr>
        <p:spPr>
          <a:xfrm>
            <a:off x="904875" y="4711700"/>
            <a:ext cx="4975225" cy="4462463"/>
          </a:xfrm>
        </p:spPr>
        <p:txBody>
          <a:bodyPr/>
          <a:lstStyle/>
          <a:p>
            <a:r>
              <a:rPr lang="en-US" altLang="en-US" b="1"/>
              <a:t>Analysis</a:t>
            </a:r>
          </a:p>
          <a:p>
            <a:r>
              <a:rPr lang="en-US" altLang="en-US"/>
              <a:t>In the analysis phase, the documents from the investigation phase are studied.  </a:t>
            </a:r>
          </a:p>
          <a:p>
            <a:r>
              <a:rPr lang="en-US" altLang="en-US"/>
              <a:t>The development team conducts a preliminary analysis of existing security policies or programs, along with documented current threats and associated controls. </a:t>
            </a:r>
          </a:p>
          <a:p>
            <a:r>
              <a:rPr lang="en-US" altLang="en-US"/>
              <a:t>This phase also includes an analysis of relevant legal issues that could impact the design of the security solution.  </a:t>
            </a:r>
          </a:p>
          <a:p>
            <a:r>
              <a:rPr lang="en-US" altLang="en-US"/>
              <a:t>The risk management task -  identifying, assessing and evaluating the levels of risk facing the organization, also begins in this stage. </a:t>
            </a:r>
          </a:p>
          <a:p>
            <a:endParaRPr lang="en-US" altLang="en-US"/>
          </a:p>
        </p:txBody>
      </p:sp>
    </p:spTree>
    <p:extLst>
      <p:ext uri="{BB962C8B-B14F-4D97-AF65-F5344CB8AC3E}">
        <p14:creationId xmlns:p14="http://schemas.microsoft.com/office/powerpoint/2010/main" val="26642146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B8830D3-A2FF-4E31-BD70-143A7ABF1B57}"/>
              </a:ext>
            </a:extLst>
          </p:cNvPr>
          <p:cNvSpPr>
            <a:spLocks noGrp="1" noChangeArrowheads="1"/>
          </p:cNvSpPr>
          <p:nvPr>
            <p:ph type="sldNum" sz="quarter" idx="5"/>
          </p:nvPr>
        </p:nvSpPr>
        <p:spPr>
          <a:ln/>
        </p:spPr>
        <p:txBody>
          <a:bodyPr/>
          <a:lstStyle/>
          <a:p>
            <a:fld id="{D043786B-F6F4-49DB-866B-F8C58DA94FE2}" type="slidenum">
              <a:rPr lang="zh-CN" altLang="en-AU"/>
              <a:pPr/>
              <a:t>81</a:t>
            </a:fld>
            <a:endParaRPr lang="en-AU" altLang="zh-CN"/>
          </a:p>
        </p:txBody>
      </p:sp>
      <p:sp>
        <p:nvSpPr>
          <p:cNvPr id="412674" name="Rectangle 2">
            <a:extLst>
              <a:ext uri="{FF2B5EF4-FFF2-40B4-BE49-F238E27FC236}">
                <a16:creationId xmlns:a16="http://schemas.microsoft.com/office/drawing/2014/main" id="{AE87B892-EF6A-48BF-B318-AAEDC7481745}"/>
              </a:ext>
            </a:extLst>
          </p:cNvPr>
          <p:cNvSpPr>
            <a:spLocks noGrp="1" noRot="1" noChangeAspect="1" noChangeArrowheads="1" noTextEdit="1"/>
          </p:cNvSpPr>
          <p:nvPr>
            <p:ph type="sldImg"/>
          </p:nvPr>
        </p:nvSpPr>
        <p:spPr>
          <a:ln/>
        </p:spPr>
      </p:sp>
      <p:sp>
        <p:nvSpPr>
          <p:cNvPr id="412675" name="Rectangle 3">
            <a:extLst>
              <a:ext uri="{FF2B5EF4-FFF2-40B4-BE49-F238E27FC236}">
                <a16:creationId xmlns:a16="http://schemas.microsoft.com/office/drawing/2014/main" id="{3AEE8014-6772-4B88-A3F0-0205D6CE5AD8}"/>
              </a:ext>
            </a:extLst>
          </p:cNvPr>
          <p:cNvSpPr>
            <a:spLocks noGrp="1" noChangeArrowheads="1"/>
          </p:cNvSpPr>
          <p:nvPr>
            <p:ph type="body" idx="1"/>
          </p:nvPr>
        </p:nvSpPr>
        <p:spPr>
          <a:xfrm>
            <a:off x="904875" y="4711700"/>
            <a:ext cx="4975225" cy="4462463"/>
          </a:xfrm>
        </p:spPr>
        <p:txBody>
          <a:bodyPr/>
          <a:lstStyle/>
          <a:p>
            <a:r>
              <a:rPr lang="en-US" altLang="en-US" b="1"/>
              <a:t>Analysis</a:t>
            </a:r>
          </a:p>
          <a:p>
            <a:r>
              <a:rPr lang="en-US" altLang="en-US"/>
              <a:t>In the analysis phase, the documents from the investigation phase are studied.  </a:t>
            </a:r>
          </a:p>
          <a:p>
            <a:r>
              <a:rPr lang="en-US" altLang="en-US"/>
              <a:t>The development team conducts a preliminary analysis of existing security policies or programs, along with documented current threats and associated controls. </a:t>
            </a:r>
          </a:p>
          <a:p>
            <a:r>
              <a:rPr lang="en-US" altLang="en-US"/>
              <a:t>This phase also includes an analysis of relevant legal issues that could impact the design of the security solution.  </a:t>
            </a:r>
          </a:p>
          <a:p>
            <a:r>
              <a:rPr lang="en-US" altLang="en-US"/>
              <a:t>The risk management task -  identifying, assessing and evaluating the levels of risk facing the organization, also begins in this stage. </a:t>
            </a:r>
          </a:p>
          <a:p>
            <a:endParaRPr lang="en-US" altLang="en-US"/>
          </a:p>
        </p:txBody>
      </p:sp>
    </p:spTree>
    <p:extLst>
      <p:ext uri="{BB962C8B-B14F-4D97-AF65-F5344CB8AC3E}">
        <p14:creationId xmlns:p14="http://schemas.microsoft.com/office/powerpoint/2010/main" val="623786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B8830D3-A2FF-4E31-BD70-143A7ABF1B57}"/>
              </a:ext>
            </a:extLst>
          </p:cNvPr>
          <p:cNvSpPr>
            <a:spLocks noGrp="1" noChangeArrowheads="1"/>
          </p:cNvSpPr>
          <p:nvPr>
            <p:ph type="sldNum" sz="quarter" idx="5"/>
          </p:nvPr>
        </p:nvSpPr>
        <p:spPr>
          <a:ln/>
        </p:spPr>
        <p:txBody>
          <a:bodyPr/>
          <a:lstStyle/>
          <a:p>
            <a:fld id="{D043786B-F6F4-49DB-866B-F8C58DA94FE2}" type="slidenum">
              <a:rPr lang="zh-CN" altLang="en-AU"/>
              <a:pPr/>
              <a:t>82</a:t>
            </a:fld>
            <a:endParaRPr lang="en-AU" altLang="zh-CN"/>
          </a:p>
        </p:txBody>
      </p:sp>
      <p:sp>
        <p:nvSpPr>
          <p:cNvPr id="412674" name="Rectangle 2">
            <a:extLst>
              <a:ext uri="{FF2B5EF4-FFF2-40B4-BE49-F238E27FC236}">
                <a16:creationId xmlns:a16="http://schemas.microsoft.com/office/drawing/2014/main" id="{AE87B892-EF6A-48BF-B318-AAEDC7481745}"/>
              </a:ext>
            </a:extLst>
          </p:cNvPr>
          <p:cNvSpPr>
            <a:spLocks noGrp="1" noRot="1" noChangeAspect="1" noChangeArrowheads="1" noTextEdit="1"/>
          </p:cNvSpPr>
          <p:nvPr>
            <p:ph type="sldImg"/>
          </p:nvPr>
        </p:nvSpPr>
        <p:spPr>
          <a:ln/>
        </p:spPr>
      </p:sp>
      <p:sp>
        <p:nvSpPr>
          <p:cNvPr id="412675" name="Rectangle 3">
            <a:extLst>
              <a:ext uri="{FF2B5EF4-FFF2-40B4-BE49-F238E27FC236}">
                <a16:creationId xmlns:a16="http://schemas.microsoft.com/office/drawing/2014/main" id="{3AEE8014-6772-4B88-A3F0-0205D6CE5AD8}"/>
              </a:ext>
            </a:extLst>
          </p:cNvPr>
          <p:cNvSpPr>
            <a:spLocks noGrp="1" noChangeArrowheads="1"/>
          </p:cNvSpPr>
          <p:nvPr>
            <p:ph type="body" idx="1"/>
          </p:nvPr>
        </p:nvSpPr>
        <p:spPr>
          <a:xfrm>
            <a:off x="904875" y="4711700"/>
            <a:ext cx="4975225" cy="4462463"/>
          </a:xfrm>
        </p:spPr>
        <p:txBody>
          <a:bodyPr/>
          <a:lstStyle/>
          <a:p>
            <a:r>
              <a:rPr lang="en-US" altLang="en-US" b="1"/>
              <a:t>Analysis</a:t>
            </a:r>
          </a:p>
          <a:p>
            <a:r>
              <a:rPr lang="en-US" altLang="en-US"/>
              <a:t>In the analysis phase, the documents from the investigation phase are studied.  </a:t>
            </a:r>
          </a:p>
          <a:p>
            <a:r>
              <a:rPr lang="en-US" altLang="en-US"/>
              <a:t>The development team conducts a preliminary analysis of existing security policies or programs, along with documented current threats and associated controls. </a:t>
            </a:r>
          </a:p>
          <a:p>
            <a:r>
              <a:rPr lang="en-US" altLang="en-US"/>
              <a:t>This phase also includes an analysis of relevant legal issues that could impact the design of the security solution.  </a:t>
            </a:r>
          </a:p>
          <a:p>
            <a:r>
              <a:rPr lang="en-US" altLang="en-US"/>
              <a:t>The risk management task -  identifying, assessing and evaluating the levels of risk facing the organization, also begins in this stage. </a:t>
            </a:r>
          </a:p>
          <a:p>
            <a:endParaRPr lang="en-US" altLang="en-US"/>
          </a:p>
        </p:txBody>
      </p:sp>
    </p:spTree>
    <p:extLst>
      <p:ext uri="{BB962C8B-B14F-4D97-AF65-F5344CB8AC3E}">
        <p14:creationId xmlns:p14="http://schemas.microsoft.com/office/powerpoint/2010/main" val="25532123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B8830D3-A2FF-4E31-BD70-143A7ABF1B57}"/>
              </a:ext>
            </a:extLst>
          </p:cNvPr>
          <p:cNvSpPr>
            <a:spLocks noGrp="1" noChangeArrowheads="1"/>
          </p:cNvSpPr>
          <p:nvPr>
            <p:ph type="sldNum" sz="quarter" idx="5"/>
          </p:nvPr>
        </p:nvSpPr>
        <p:spPr>
          <a:ln/>
        </p:spPr>
        <p:txBody>
          <a:bodyPr/>
          <a:lstStyle/>
          <a:p>
            <a:fld id="{D043786B-F6F4-49DB-866B-F8C58DA94FE2}" type="slidenum">
              <a:rPr lang="zh-CN" altLang="en-AU"/>
              <a:pPr/>
              <a:t>83</a:t>
            </a:fld>
            <a:endParaRPr lang="en-AU" altLang="zh-CN"/>
          </a:p>
        </p:txBody>
      </p:sp>
      <p:sp>
        <p:nvSpPr>
          <p:cNvPr id="412674" name="Rectangle 2">
            <a:extLst>
              <a:ext uri="{FF2B5EF4-FFF2-40B4-BE49-F238E27FC236}">
                <a16:creationId xmlns:a16="http://schemas.microsoft.com/office/drawing/2014/main" id="{AE87B892-EF6A-48BF-B318-AAEDC7481745}"/>
              </a:ext>
            </a:extLst>
          </p:cNvPr>
          <p:cNvSpPr>
            <a:spLocks noGrp="1" noRot="1" noChangeAspect="1" noChangeArrowheads="1" noTextEdit="1"/>
          </p:cNvSpPr>
          <p:nvPr>
            <p:ph type="sldImg"/>
          </p:nvPr>
        </p:nvSpPr>
        <p:spPr>
          <a:ln/>
        </p:spPr>
      </p:sp>
      <p:sp>
        <p:nvSpPr>
          <p:cNvPr id="412675" name="Rectangle 3">
            <a:extLst>
              <a:ext uri="{FF2B5EF4-FFF2-40B4-BE49-F238E27FC236}">
                <a16:creationId xmlns:a16="http://schemas.microsoft.com/office/drawing/2014/main" id="{3AEE8014-6772-4B88-A3F0-0205D6CE5AD8}"/>
              </a:ext>
            </a:extLst>
          </p:cNvPr>
          <p:cNvSpPr>
            <a:spLocks noGrp="1" noChangeArrowheads="1"/>
          </p:cNvSpPr>
          <p:nvPr>
            <p:ph type="body" idx="1"/>
          </p:nvPr>
        </p:nvSpPr>
        <p:spPr>
          <a:xfrm>
            <a:off x="904875" y="4711700"/>
            <a:ext cx="4975225" cy="4462463"/>
          </a:xfrm>
        </p:spPr>
        <p:txBody>
          <a:bodyPr/>
          <a:lstStyle/>
          <a:p>
            <a:r>
              <a:rPr lang="en-US" altLang="en-US" b="1"/>
              <a:t>Analysis</a:t>
            </a:r>
          </a:p>
          <a:p>
            <a:r>
              <a:rPr lang="en-US" altLang="en-US"/>
              <a:t>In the analysis phase, the documents from the investigation phase are studied.  </a:t>
            </a:r>
          </a:p>
          <a:p>
            <a:r>
              <a:rPr lang="en-US" altLang="en-US"/>
              <a:t>The development team conducts a preliminary analysis of existing security policies or programs, along with documented current threats and associated controls. </a:t>
            </a:r>
          </a:p>
          <a:p>
            <a:r>
              <a:rPr lang="en-US" altLang="en-US"/>
              <a:t>This phase also includes an analysis of relevant legal issues that could impact the design of the security solution.  </a:t>
            </a:r>
          </a:p>
          <a:p>
            <a:r>
              <a:rPr lang="en-US" altLang="en-US"/>
              <a:t>The risk management task -  identifying, assessing and evaluating the levels of risk facing the organization, also begins in this stage. </a:t>
            </a:r>
          </a:p>
          <a:p>
            <a:endParaRPr lang="en-US" altLang="en-US"/>
          </a:p>
        </p:txBody>
      </p:sp>
    </p:spTree>
    <p:extLst>
      <p:ext uri="{BB962C8B-B14F-4D97-AF65-F5344CB8AC3E}">
        <p14:creationId xmlns:p14="http://schemas.microsoft.com/office/powerpoint/2010/main" val="34923796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B8830D3-A2FF-4E31-BD70-143A7ABF1B57}"/>
              </a:ext>
            </a:extLst>
          </p:cNvPr>
          <p:cNvSpPr>
            <a:spLocks noGrp="1" noChangeArrowheads="1"/>
          </p:cNvSpPr>
          <p:nvPr>
            <p:ph type="sldNum" sz="quarter" idx="5"/>
          </p:nvPr>
        </p:nvSpPr>
        <p:spPr>
          <a:ln/>
        </p:spPr>
        <p:txBody>
          <a:bodyPr/>
          <a:lstStyle/>
          <a:p>
            <a:fld id="{D043786B-F6F4-49DB-866B-F8C58DA94FE2}" type="slidenum">
              <a:rPr lang="zh-CN" altLang="en-AU"/>
              <a:pPr/>
              <a:t>84</a:t>
            </a:fld>
            <a:endParaRPr lang="en-AU" altLang="zh-CN"/>
          </a:p>
        </p:txBody>
      </p:sp>
      <p:sp>
        <p:nvSpPr>
          <p:cNvPr id="412674" name="Rectangle 2">
            <a:extLst>
              <a:ext uri="{FF2B5EF4-FFF2-40B4-BE49-F238E27FC236}">
                <a16:creationId xmlns:a16="http://schemas.microsoft.com/office/drawing/2014/main" id="{AE87B892-EF6A-48BF-B318-AAEDC7481745}"/>
              </a:ext>
            </a:extLst>
          </p:cNvPr>
          <p:cNvSpPr>
            <a:spLocks noGrp="1" noRot="1" noChangeAspect="1" noChangeArrowheads="1" noTextEdit="1"/>
          </p:cNvSpPr>
          <p:nvPr>
            <p:ph type="sldImg"/>
          </p:nvPr>
        </p:nvSpPr>
        <p:spPr>
          <a:ln/>
        </p:spPr>
      </p:sp>
      <p:sp>
        <p:nvSpPr>
          <p:cNvPr id="412675" name="Rectangle 3">
            <a:extLst>
              <a:ext uri="{FF2B5EF4-FFF2-40B4-BE49-F238E27FC236}">
                <a16:creationId xmlns:a16="http://schemas.microsoft.com/office/drawing/2014/main" id="{3AEE8014-6772-4B88-A3F0-0205D6CE5AD8}"/>
              </a:ext>
            </a:extLst>
          </p:cNvPr>
          <p:cNvSpPr>
            <a:spLocks noGrp="1" noChangeArrowheads="1"/>
          </p:cNvSpPr>
          <p:nvPr>
            <p:ph type="body" idx="1"/>
          </p:nvPr>
        </p:nvSpPr>
        <p:spPr>
          <a:xfrm>
            <a:off x="904875" y="4711700"/>
            <a:ext cx="4975225" cy="4462463"/>
          </a:xfrm>
        </p:spPr>
        <p:txBody>
          <a:bodyPr/>
          <a:lstStyle/>
          <a:p>
            <a:r>
              <a:rPr lang="en-US" altLang="en-US" b="1"/>
              <a:t>Analysis</a:t>
            </a:r>
          </a:p>
          <a:p>
            <a:r>
              <a:rPr lang="en-US" altLang="en-US"/>
              <a:t>In the analysis phase, the documents from the investigation phase are studied.  </a:t>
            </a:r>
          </a:p>
          <a:p>
            <a:r>
              <a:rPr lang="en-US" altLang="en-US"/>
              <a:t>The development team conducts a preliminary analysis of existing security policies or programs, along with documented current threats and associated controls. </a:t>
            </a:r>
          </a:p>
          <a:p>
            <a:r>
              <a:rPr lang="en-US" altLang="en-US"/>
              <a:t>This phase also includes an analysis of relevant legal issues that could impact the design of the security solution.  </a:t>
            </a:r>
          </a:p>
          <a:p>
            <a:r>
              <a:rPr lang="en-US" altLang="en-US"/>
              <a:t>The risk management task -  identifying, assessing and evaluating the levels of risk facing the organization, also begins in this stage. </a:t>
            </a:r>
          </a:p>
          <a:p>
            <a:endParaRPr lang="en-US" altLang="en-US"/>
          </a:p>
        </p:txBody>
      </p:sp>
    </p:spTree>
    <p:extLst>
      <p:ext uri="{BB962C8B-B14F-4D97-AF65-F5344CB8AC3E}">
        <p14:creationId xmlns:p14="http://schemas.microsoft.com/office/powerpoint/2010/main" val="2542854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defRPr/>
            </a:pPr>
            <a:r>
              <a:rPr lang="en-GB" altLang="en-US" b="1" dirty="0">
                <a:ea typeface="Lucida Sans Unicode" charset="0"/>
                <a:cs typeface="Lucida Sans Unicode" charset="0"/>
              </a:rPr>
              <a:t>The 1990s</a:t>
            </a:r>
          </a:p>
          <a:p>
            <a:pPr marL="352398" indent="-352398">
              <a:spcBef>
                <a:spcPct val="20000"/>
              </a:spcBef>
              <a:buFontTx/>
              <a:buChar char="•"/>
              <a:defRPr/>
            </a:pPr>
            <a:r>
              <a:rPr lang="en-GB" altLang="en-US" sz="1200" kern="0" dirty="0">
                <a:solidFill>
                  <a:srgbClr val="222222"/>
                </a:solidFill>
                <a:latin typeface="Arial"/>
              </a:rPr>
              <a:t>Networks of computers became more common; so did the need to connect them to each other</a:t>
            </a:r>
          </a:p>
          <a:p>
            <a:pPr marL="352398" indent="-352398">
              <a:spcBef>
                <a:spcPct val="20000"/>
              </a:spcBef>
              <a:buFontTx/>
              <a:buChar char="•"/>
              <a:defRPr/>
            </a:pPr>
            <a:r>
              <a:rPr lang="en-GB" altLang="en-US" sz="1200" kern="0" dirty="0">
                <a:solidFill>
                  <a:srgbClr val="222222"/>
                </a:solidFill>
                <a:latin typeface="Arial"/>
              </a:rPr>
              <a:t>Internet became first global network of networks</a:t>
            </a:r>
          </a:p>
          <a:p>
            <a:pPr marL="352398" indent="-352398">
              <a:spcBef>
                <a:spcPct val="20000"/>
              </a:spcBef>
              <a:buFontTx/>
              <a:buChar char="•"/>
              <a:defRPr/>
            </a:pPr>
            <a:r>
              <a:rPr lang="en-GB" altLang="en-US" sz="1200" kern="0" dirty="0">
                <a:solidFill>
                  <a:srgbClr val="222222"/>
                </a:solidFill>
                <a:latin typeface="Arial"/>
              </a:rPr>
              <a:t>Initially based on de facto standards</a:t>
            </a:r>
          </a:p>
          <a:p>
            <a:pPr marL="352398" indent="-352398">
              <a:spcBef>
                <a:spcPct val="20000"/>
              </a:spcBef>
              <a:buFontTx/>
              <a:buChar char="•"/>
              <a:defRPr/>
            </a:pPr>
            <a:r>
              <a:rPr lang="en-GB" altLang="en-US" sz="1200" kern="0" dirty="0">
                <a:solidFill>
                  <a:srgbClr val="222222"/>
                </a:solidFill>
                <a:latin typeface="Arial"/>
              </a:rPr>
              <a:t>In early Internet deployments, security was treated as a low priority</a:t>
            </a:r>
          </a:p>
          <a:p>
            <a:pPr marL="352398" indent="-352398">
              <a:spcBef>
                <a:spcPct val="20000"/>
              </a:spcBef>
              <a:buFontTx/>
              <a:buChar char="•"/>
              <a:defRPr/>
            </a:pPr>
            <a:r>
              <a:rPr lang="en-GB" altLang="en-US" sz="1200" kern="0" dirty="0">
                <a:solidFill>
                  <a:srgbClr val="222222"/>
                </a:solidFill>
                <a:latin typeface="Arial"/>
              </a:rPr>
              <a:t>In 1993, DEFCON conference established for those interested in information security</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defRPr/>
            </a:pPr>
            <a:endParaRPr lang="en-GB" altLang="en-US" dirty="0">
              <a:ea typeface="Lucida Sans Unicode" charset="0"/>
              <a:cs typeface="Lucida Sans Unicode" charset="0"/>
            </a:endParaRP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9</a:t>
            </a:fld>
            <a:endParaRPr lang="en-US" dirty="0"/>
          </a:p>
        </p:txBody>
      </p:sp>
    </p:spTree>
    <p:extLst>
      <p:ext uri="{BB962C8B-B14F-4D97-AF65-F5344CB8AC3E}">
        <p14:creationId xmlns:p14="http://schemas.microsoft.com/office/powerpoint/2010/main" val="17940368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altLang="en-US" dirty="0">
                <a:cs typeface="Lucida Sans Unicode" panose="020B0602030504020204" pitchFamily="34" charset="0"/>
              </a:rPr>
              <a:t>Very much a traditional SDLC diagram.</a:t>
            </a: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85</a:t>
            </a:fld>
            <a:endParaRPr lang="en-US" dirty="0"/>
          </a:p>
        </p:txBody>
      </p:sp>
    </p:spTree>
    <p:extLst>
      <p:ext uri="{BB962C8B-B14F-4D97-AF65-F5344CB8AC3E}">
        <p14:creationId xmlns:p14="http://schemas.microsoft.com/office/powerpoint/2010/main" val="21293500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352398" indent="-352398">
              <a:spcBef>
                <a:spcPct val="20000"/>
              </a:spcBef>
              <a:buFontTx/>
              <a:buChar char="•"/>
              <a:defRPr/>
            </a:pPr>
            <a:r>
              <a:rPr lang="en-US" sz="2700" kern="0" dirty="0">
                <a:solidFill>
                  <a:srgbClr val="222222"/>
                </a:solidFill>
                <a:latin typeface="Arial"/>
              </a:rPr>
              <a:t>Many organizations recognize need to include planning for security objectives in the SDLC used to create systems</a:t>
            </a:r>
          </a:p>
          <a:p>
            <a:pPr marL="763530" lvl="1" indent="-293665">
              <a:spcBef>
                <a:spcPct val="20000"/>
              </a:spcBef>
              <a:buFontTx/>
              <a:buChar char="–"/>
              <a:defRPr/>
            </a:pPr>
            <a:r>
              <a:rPr lang="en-US" sz="2500" kern="0" dirty="0">
                <a:solidFill>
                  <a:srgbClr val="222222"/>
                </a:solidFill>
                <a:latin typeface="Arial"/>
              </a:rPr>
              <a:t>Established procedures to create software more capable of being deployed in a secure fashion</a:t>
            </a:r>
          </a:p>
          <a:p>
            <a:pPr marL="352398" indent="-352398">
              <a:spcBef>
                <a:spcPct val="20000"/>
              </a:spcBef>
              <a:buFontTx/>
              <a:buChar char="•"/>
              <a:defRPr/>
            </a:pPr>
            <a:r>
              <a:rPr lang="en-US" sz="2700" kern="0" dirty="0">
                <a:solidFill>
                  <a:srgbClr val="222222"/>
                </a:solidFill>
                <a:latin typeface="Arial"/>
              </a:rPr>
              <a:t>This approach known as software assurance (SA)</a:t>
            </a:r>
          </a:p>
          <a:p>
            <a:pPr marL="352398" indent="-352398">
              <a:spcBef>
                <a:spcPct val="20000"/>
              </a:spcBef>
              <a:buFontTx/>
              <a:buChar char="•"/>
              <a:defRPr/>
            </a:pPr>
            <a:r>
              <a:rPr lang="en-US" sz="2700" kern="0" dirty="0">
                <a:solidFill>
                  <a:srgbClr val="222222"/>
                </a:solidFill>
                <a:latin typeface="Arial"/>
              </a:rPr>
              <a:t>Software Assurance Initiative resulted in publication of Secure Software Assurance (</a:t>
            </a:r>
            <a:r>
              <a:rPr lang="en-US" sz="2700" kern="0" dirty="0" err="1">
                <a:solidFill>
                  <a:srgbClr val="222222"/>
                </a:solidFill>
                <a:latin typeface="Arial"/>
              </a:rPr>
              <a:t>SwA</a:t>
            </a:r>
            <a:r>
              <a:rPr lang="en-US" sz="2700" kern="0" dirty="0">
                <a:solidFill>
                  <a:srgbClr val="222222"/>
                </a:solidFill>
                <a:latin typeface="Arial"/>
              </a:rPr>
              <a:t>) Common Body of Knowledge (CBK)</a:t>
            </a:r>
          </a:p>
          <a:p>
            <a:pPr>
              <a:defRPr/>
            </a:pPr>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86</a:t>
            </a:fld>
            <a:endParaRPr lang="en-US" dirty="0"/>
          </a:p>
        </p:txBody>
      </p:sp>
    </p:spTree>
    <p:extLst>
      <p:ext uri="{BB962C8B-B14F-4D97-AF65-F5344CB8AC3E}">
        <p14:creationId xmlns:p14="http://schemas.microsoft.com/office/powerpoint/2010/main" val="14681934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352398" indent="-352398">
              <a:spcBef>
                <a:spcPct val="20000"/>
              </a:spcBef>
              <a:buFontTx/>
              <a:buChar char="•"/>
              <a:defRPr/>
            </a:pPr>
            <a:r>
              <a:rPr lang="en-US" sz="2500" kern="0" dirty="0" err="1">
                <a:solidFill>
                  <a:srgbClr val="222222"/>
                </a:solidFill>
                <a:latin typeface="Arial"/>
              </a:rPr>
              <a:t>SwA</a:t>
            </a:r>
            <a:r>
              <a:rPr lang="en-US" sz="2500" kern="0" dirty="0">
                <a:solidFill>
                  <a:srgbClr val="222222"/>
                </a:solidFill>
                <a:latin typeface="Arial"/>
              </a:rPr>
              <a:t> CBK is a work in progress, contains following sections:</a:t>
            </a:r>
          </a:p>
          <a:p>
            <a:pPr marL="763530" lvl="1" indent="-293665">
              <a:spcBef>
                <a:spcPct val="20000"/>
              </a:spcBef>
              <a:buFontTx/>
              <a:buChar char="–"/>
              <a:defRPr/>
            </a:pPr>
            <a:r>
              <a:rPr lang="en-US" sz="1800" kern="0" dirty="0">
                <a:solidFill>
                  <a:srgbClr val="222222"/>
                </a:solidFill>
                <a:latin typeface="Arial"/>
              </a:rPr>
              <a:t>Nature of Dangers</a:t>
            </a:r>
          </a:p>
          <a:p>
            <a:pPr marL="763530" lvl="1" indent="-293665">
              <a:spcBef>
                <a:spcPct val="20000"/>
              </a:spcBef>
              <a:buFontTx/>
              <a:buChar char="–"/>
              <a:defRPr/>
            </a:pPr>
            <a:r>
              <a:rPr lang="en-US" sz="1800" kern="0" dirty="0">
                <a:solidFill>
                  <a:srgbClr val="222222"/>
                </a:solidFill>
                <a:latin typeface="Arial"/>
              </a:rPr>
              <a:t>Fundamental Concepts and Principles</a:t>
            </a:r>
          </a:p>
          <a:p>
            <a:pPr marL="763530" lvl="1" indent="-293665">
              <a:spcBef>
                <a:spcPct val="20000"/>
              </a:spcBef>
              <a:buFontTx/>
              <a:buChar char="–"/>
              <a:defRPr/>
            </a:pPr>
            <a:r>
              <a:rPr lang="en-US" sz="1800" kern="0" dirty="0">
                <a:solidFill>
                  <a:srgbClr val="222222"/>
                </a:solidFill>
                <a:latin typeface="Arial"/>
              </a:rPr>
              <a:t>Ethics, Law, and Governance</a:t>
            </a:r>
          </a:p>
          <a:p>
            <a:pPr marL="763530" lvl="1" indent="-293665">
              <a:spcBef>
                <a:spcPct val="20000"/>
              </a:spcBef>
              <a:buFontTx/>
              <a:buChar char="–"/>
              <a:defRPr/>
            </a:pPr>
            <a:r>
              <a:rPr lang="en-US" sz="1800" kern="0" dirty="0">
                <a:solidFill>
                  <a:srgbClr val="222222"/>
                </a:solidFill>
                <a:latin typeface="Arial"/>
              </a:rPr>
              <a:t>Secure Software Requirements</a:t>
            </a:r>
          </a:p>
          <a:p>
            <a:pPr marL="763530" lvl="1" indent="-293665">
              <a:spcBef>
                <a:spcPct val="20000"/>
              </a:spcBef>
              <a:buFontTx/>
              <a:buChar char="–"/>
              <a:defRPr/>
            </a:pPr>
            <a:r>
              <a:rPr lang="en-US" sz="1800" kern="0" dirty="0">
                <a:solidFill>
                  <a:srgbClr val="222222"/>
                </a:solidFill>
                <a:latin typeface="Arial"/>
              </a:rPr>
              <a:t>Secure Software Design</a:t>
            </a:r>
          </a:p>
          <a:p>
            <a:pPr marL="763530" lvl="1" indent="-293665">
              <a:spcBef>
                <a:spcPct val="20000"/>
              </a:spcBef>
              <a:buFontTx/>
              <a:buChar char="–"/>
              <a:defRPr/>
            </a:pPr>
            <a:r>
              <a:rPr lang="en-US" sz="1800" kern="0" dirty="0">
                <a:solidFill>
                  <a:srgbClr val="222222"/>
                </a:solidFill>
                <a:latin typeface="Arial"/>
              </a:rPr>
              <a:t>Secure Software Construction</a:t>
            </a:r>
          </a:p>
          <a:p>
            <a:pPr marL="763530" lvl="1" indent="-293665">
              <a:spcBef>
                <a:spcPct val="20000"/>
              </a:spcBef>
              <a:buFontTx/>
              <a:buChar char="–"/>
              <a:defRPr/>
            </a:pPr>
            <a:r>
              <a:rPr lang="en-US" sz="1800" kern="0" dirty="0">
                <a:solidFill>
                  <a:srgbClr val="222222"/>
                </a:solidFill>
                <a:latin typeface="Arial"/>
              </a:rPr>
              <a:t>Secure Software Verification, Validation, and Evaluation</a:t>
            </a:r>
          </a:p>
          <a:p>
            <a:pPr marL="763530" lvl="1" indent="-293665">
              <a:spcBef>
                <a:spcPct val="20000"/>
              </a:spcBef>
              <a:buFontTx/>
              <a:buChar char="–"/>
              <a:defRPr/>
            </a:pPr>
            <a:r>
              <a:rPr lang="en-US" sz="1800" kern="0" dirty="0">
                <a:solidFill>
                  <a:srgbClr val="222222"/>
                </a:solidFill>
                <a:latin typeface="Arial"/>
              </a:rPr>
              <a:t>Secure Software Tools and Methods</a:t>
            </a:r>
          </a:p>
          <a:p>
            <a:pPr marL="763530" lvl="1" indent="-293665">
              <a:spcBef>
                <a:spcPct val="20000"/>
              </a:spcBef>
              <a:buFontTx/>
              <a:buChar char="–"/>
              <a:defRPr/>
            </a:pPr>
            <a:r>
              <a:rPr lang="en-US" sz="1800" kern="0" dirty="0">
                <a:solidFill>
                  <a:srgbClr val="222222"/>
                </a:solidFill>
                <a:latin typeface="Arial"/>
              </a:rPr>
              <a:t>Secure Software Processes</a:t>
            </a:r>
          </a:p>
          <a:p>
            <a:pPr marL="763530" lvl="1" indent="-293665">
              <a:spcBef>
                <a:spcPct val="20000"/>
              </a:spcBef>
              <a:buFontTx/>
              <a:buChar char="–"/>
              <a:defRPr/>
            </a:pPr>
            <a:r>
              <a:rPr lang="en-US" sz="1800" kern="0" dirty="0">
                <a:solidFill>
                  <a:srgbClr val="222222"/>
                </a:solidFill>
                <a:latin typeface="Arial"/>
              </a:rPr>
              <a:t>Secure Software Project Management</a:t>
            </a:r>
          </a:p>
          <a:p>
            <a:pPr marL="763530" lvl="1" indent="-293665">
              <a:spcBef>
                <a:spcPct val="20000"/>
              </a:spcBef>
              <a:buFontTx/>
              <a:buChar char="–"/>
              <a:defRPr/>
            </a:pPr>
            <a:r>
              <a:rPr lang="en-US" sz="1800" kern="0" dirty="0">
                <a:solidFill>
                  <a:srgbClr val="222222"/>
                </a:solidFill>
                <a:latin typeface="Arial"/>
              </a:rPr>
              <a:t>Acquisition of Secure Software</a:t>
            </a:r>
          </a:p>
          <a:p>
            <a:pPr marL="763530" lvl="1" indent="-293665">
              <a:spcBef>
                <a:spcPct val="20000"/>
              </a:spcBef>
              <a:buFontTx/>
              <a:buChar char="–"/>
              <a:defRPr/>
            </a:pPr>
            <a:r>
              <a:rPr lang="en-US" sz="1800" kern="0" dirty="0">
                <a:solidFill>
                  <a:srgbClr val="222222"/>
                </a:solidFill>
                <a:latin typeface="Arial"/>
              </a:rPr>
              <a:t>Secure Software Sustainment</a:t>
            </a:r>
          </a:p>
          <a:p>
            <a:pPr>
              <a:defRPr/>
            </a:pPr>
            <a:endParaRPr lang="en-US" dirty="0"/>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87</a:t>
            </a:fld>
            <a:endParaRPr lang="en-US" dirty="0"/>
          </a:p>
        </p:txBody>
      </p:sp>
    </p:spTree>
    <p:extLst>
      <p:ext uri="{BB962C8B-B14F-4D97-AF65-F5344CB8AC3E}">
        <p14:creationId xmlns:p14="http://schemas.microsoft.com/office/powerpoint/2010/main" val="38919482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defRPr/>
            </a:pPr>
            <a:r>
              <a:rPr lang="en-US" b="1" dirty="0"/>
              <a:t>The NIST Approach to Securing the SDLC</a:t>
            </a:r>
          </a:p>
          <a:p>
            <a:pPr marL="352398" indent="-352398">
              <a:spcBef>
                <a:spcPct val="20000"/>
              </a:spcBef>
              <a:buFontTx/>
              <a:buChar char="•"/>
              <a:defRPr/>
            </a:pPr>
            <a:r>
              <a:rPr lang="en-US" sz="2700" kern="0" dirty="0">
                <a:solidFill>
                  <a:srgbClr val="222222"/>
                </a:solidFill>
                <a:latin typeface="Arial"/>
              </a:rPr>
              <a:t>NIST Special Publication 800-64 rev. 2 maintains that early integration of security in the SDLC enables agencies to maximize return on investment through:</a:t>
            </a:r>
          </a:p>
          <a:p>
            <a:pPr marL="763530" lvl="1" indent="-293665">
              <a:spcBef>
                <a:spcPct val="20000"/>
              </a:spcBef>
              <a:buFontTx/>
              <a:buChar char="–"/>
              <a:defRPr/>
            </a:pPr>
            <a:r>
              <a:rPr lang="en-US" sz="2500" kern="0" dirty="0">
                <a:solidFill>
                  <a:srgbClr val="222222"/>
                </a:solidFill>
                <a:latin typeface="Arial"/>
              </a:rPr>
              <a:t>Early identification and mitigation of security vulnerabilities and misconfigurations</a:t>
            </a:r>
          </a:p>
          <a:p>
            <a:pPr marL="763530" lvl="1" indent="-293665">
              <a:spcBef>
                <a:spcPct val="20000"/>
              </a:spcBef>
              <a:buFontTx/>
              <a:buChar char="–"/>
              <a:defRPr/>
            </a:pPr>
            <a:r>
              <a:rPr lang="en-US" sz="2500" kern="0" dirty="0">
                <a:solidFill>
                  <a:srgbClr val="222222"/>
                </a:solidFill>
                <a:latin typeface="Arial"/>
              </a:rPr>
              <a:t>Awareness of potential engineering challenges</a:t>
            </a:r>
          </a:p>
          <a:p>
            <a:pPr marL="763530" lvl="1" indent="-293665">
              <a:spcBef>
                <a:spcPct val="20000"/>
              </a:spcBef>
              <a:buFontTx/>
              <a:buChar char="–"/>
              <a:defRPr/>
            </a:pPr>
            <a:r>
              <a:rPr lang="en-US" sz="2500" kern="0" dirty="0">
                <a:solidFill>
                  <a:srgbClr val="222222"/>
                </a:solidFill>
                <a:latin typeface="Arial"/>
              </a:rPr>
              <a:t>Identification of shared security services and reuse of security strategies and tools</a:t>
            </a:r>
          </a:p>
          <a:p>
            <a:pPr marL="763530" lvl="1" indent="-293665">
              <a:spcBef>
                <a:spcPct val="20000"/>
              </a:spcBef>
              <a:buFontTx/>
              <a:buChar char="–"/>
              <a:defRPr/>
            </a:pPr>
            <a:r>
              <a:rPr lang="en-US" sz="2500" kern="0" dirty="0">
                <a:solidFill>
                  <a:srgbClr val="222222"/>
                </a:solidFill>
                <a:latin typeface="Arial"/>
              </a:rPr>
              <a:t>Facilitation of informed executive decision making</a:t>
            </a:r>
          </a:p>
          <a:p>
            <a:pPr>
              <a:defRPr/>
            </a:pPr>
            <a:endParaRPr lang="en-US" dirty="0"/>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91</a:t>
            </a:fld>
            <a:endParaRPr lang="en-US" dirty="0"/>
          </a:p>
        </p:txBody>
      </p:sp>
    </p:spTree>
    <p:extLst>
      <p:ext uri="{BB962C8B-B14F-4D97-AF65-F5344CB8AC3E}">
        <p14:creationId xmlns:p14="http://schemas.microsoft.com/office/powerpoint/2010/main" val="15610803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1" dirty="0"/>
              <a:t>Initiation</a:t>
            </a:r>
          </a:p>
          <a:p>
            <a:r>
              <a:rPr lang="en-US" altLang="en-US" dirty="0"/>
              <a:t>Security at this point looked at in terms of business risks, with information security office providing input</a:t>
            </a:r>
          </a:p>
          <a:p>
            <a:r>
              <a:rPr lang="en-US" altLang="en-US" dirty="0"/>
              <a:t>Key security activities include:</a:t>
            </a:r>
          </a:p>
          <a:p>
            <a:pPr lvl="1"/>
            <a:r>
              <a:rPr lang="en-US" altLang="en-US" dirty="0"/>
              <a:t>Delineation of business requirements in terms of confidentiality, integrity, and availability</a:t>
            </a:r>
          </a:p>
          <a:p>
            <a:pPr lvl="1"/>
            <a:r>
              <a:rPr lang="en-US" altLang="en-US" dirty="0"/>
              <a:t>Determination of information categorization and identification of known special handling requirements to transmit, store, or create information </a:t>
            </a:r>
          </a:p>
          <a:p>
            <a:pPr lvl="1"/>
            <a:r>
              <a:rPr lang="en-US" altLang="en-US" dirty="0"/>
              <a:t>Determination of any privacy requirements</a:t>
            </a:r>
          </a:p>
          <a:p>
            <a:endParaRPr lang="en-US" altLang="en-US" dirty="0"/>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92</a:t>
            </a:fld>
            <a:endParaRPr lang="en-US" dirty="0"/>
          </a:p>
        </p:txBody>
      </p:sp>
    </p:spTree>
    <p:extLst>
      <p:ext uri="{BB962C8B-B14F-4D97-AF65-F5344CB8AC3E}">
        <p14:creationId xmlns:p14="http://schemas.microsoft.com/office/powerpoint/2010/main" val="38584964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1" dirty="0"/>
              <a:t>Initiation</a:t>
            </a:r>
          </a:p>
          <a:p>
            <a:r>
              <a:rPr lang="en-US" altLang="en-US" dirty="0"/>
              <a:t>Security at this point looked at in terms of business risks, with information security office providing input</a:t>
            </a:r>
          </a:p>
          <a:p>
            <a:r>
              <a:rPr lang="en-US" altLang="en-US" dirty="0"/>
              <a:t>Key security activities include:</a:t>
            </a:r>
          </a:p>
          <a:p>
            <a:pPr lvl="1"/>
            <a:r>
              <a:rPr lang="en-US" altLang="en-US" dirty="0"/>
              <a:t>Delineation of business requirements in terms of confidentiality, integrity, and availability</a:t>
            </a:r>
          </a:p>
          <a:p>
            <a:pPr lvl="1"/>
            <a:r>
              <a:rPr lang="en-US" altLang="en-US" dirty="0"/>
              <a:t>Determination of information categorization and identification of known special handling requirements to transmit, store, or create information </a:t>
            </a:r>
          </a:p>
          <a:p>
            <a:pPr lvl="1"/>
            <a:r>
              <a:rPr lang="en-US" altLang="en-US" dirty="0"/>
              <a:t>Determination of any privacy requirements</a:t>
            </a:r>
          </a:p>
          <a:p>
            <a:endParaRPr lang="en-US" altLang="en-US" dirty="0"/>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93</a:t>
            </a:fld>
            <a:endParaRPr lang="en-US" dirty="0"/>
          </a:p>
        </p:txBody>
      </p:sp>
    </p:spTree>
    <p:extLst>
      <p:ext uri="{BB962C8B-B14F-4D97-AF65-F5344CB8AC3E}">
        <p14:creationId xmlns:p14="http://schemas.microsoft.com/office/powerpoint/2010/main" val="35154089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1" dirty="0"/>
              <a:t>Initiation</a:t>
            </a:r>
          </a:p>
          <a:p>
            <a:r>
              <a:rPr lang="en-US" altLang="en-US" dirty="0"/>
              <a:t>Security at this point looked at in terms of business risks, with information security office providing input</a:t>
            </a:r>
          </a:p>
          <a:p>
            <a:r>
              <a:rPr lang="en-US" altLang="en-US" dirty="0"/>
              <a:t>Key security activities include:</a:t>
            </a:r>
          </a:p>
          <a:p>
            <a:pPr lvl="1"/>
            <a:r>
              <a:rPr lang="en-US" altLang="en-US" dirty="0"/>
              <a:t>Delineation of business requirements in terms of confidentiality, integrity, and availability</a:t>
            </a:r>
          </a:p>
          <a:p>
            <a:pPr lvl="1"/>
            <a:r>
              <a:rPr lang="en-US" altLang="en-US" dirty="0"/>
              <a:t>Determination of information categorization and identification of known special handling requirements to transmit, store, or create information </a:t>
            </a:r>
          </a:p>
          <a:p>
            <a:pPr lvl="1"/>
            <a:r>
              <a:rPr lang="en-US" altLang="en-US" dirty="0"/>
              <a:t>Determination of any privacy requirements</a:t>
            </a:r>
          </a:p>
          <a:p>
            <a:endParaRPr lang="en-US" altLang="en-US" dirty="0"/>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94</a:t>
            </a:fld>
            <a:endParaRPr lang="en-US" dirty="0"/>
          </a:p>
        </p:txBody>
      </p:sp>
    </p:spTree>
    <p:extLst>
      <p:ext uri="{BB962C8B-B14F-4D97-AF65-F5344CB8AC3E}">
        <p14:creationId xmlns:p14="http://schemas.microsoft.com/office/powerpoint/2010/main" val="17559306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defRPr/>
            </a:pPr>
            <a:r>
              <a:rPr lang="en-US" b="1" dirty="0"/>
              <a:t>Development/Acquisition</a:t>
            </a:r>
          </a:p>
          <a:p>
            <a:pPr marL="352398" indent="-352398">
              <a:spcBef>
                <a:spcPct val="20000"/>
              </a:spcBef>
              <a:buFontTx/>
              <a:buChar char="•"/>
              <a:defRPr/>
            </a:pPr>
            <a:r>
              <a:rPr lang="en-US" sz="2700" kern="0" dirty="0">
                <a:solidFill>
                  <a:srgbClr val="222222"/>
                </a:solidFill>
                <a:latin typeface="Arial"/>
              </a:rPr>
              <a:t>Key security activities include:</a:t>
            </a:r>
          </a:p>
          <a:p>
            <a:pPr marL="763530" lvl="1" indent="-293665">
              <a:spcBef>
                <a:spcPct val="20000"/>
              </a:spcBef>
              <a:buFontTx/>
              <a:buChar char="–"/>
              <a:defRPr/>
            </a:pPr>
            <a:r>
              <a:rPr lang="en-US" sz="2500" kern="0" dirty="0">
                <a:solidFill>
                  <a:srgbClr val="222222"/>
                </a:solidFill>
                <a:latin typeface="Arial"/>
              </a:rPr>
              <a:t>Conduct risk assessment and use results to supplement baseline security controls</a:t>
            </a:r>
          </a:p>
          <a:p>
            <a:pPr marL="763530" lvl="1" indent="-293665">
              <a:spcBef>
                <a:spcPct val="20000"/>
              </a:spcBef>
              <a:buFontTx/>
              <a:buChar char="–"/>
              <a:defRPr/>
            </a:pPr>
            <a:r>
              <a:rPr lang="en-US" sz="2500" kern="0" dirty="0">
                <a:solidFill>
                  <a:srgbClr val="222222"/>
                </a:solidFill>
                <a:latin typeface="Arial"/>
              </a:rPr>
              <a:t>Analyze security requirements</a:t>
            </a:r>
          </a:p>
          <a:p>
            <a:pPr marL="763530" lvl="1" indent="-293665">
              <a:spcBef>
                <a:spcPct val="20000"/>
              </a:spcBef>
              <a:buFontTx/>
              <a:buChar char="–"/>
              <a:defRPr/>
            </a:pPr>
            <a:r>
              <a:rPr lang="en-US" sz="2500" kern="0" dirty="0">
                <a:solidFill>
                  <a:srgbClr val="222222"/>
                </a:solidFill>
                <a:latin typeface="Arial"/>
              </a:rPr>
              <a:t>Perform functional and security testing</a:t>
            </a:r>
          </a:p>
          <a:p>
            <a:pPr marL="763530" lvl="1" indent="-293665">
              <a:spcBef>
                <a:spcPct val="20000"/>
              </a:spcBef>
              <a:buFontTx/>
              <a:buChar char="–"/>
              <a:defRPr/>
            </a:pPr>
            <a:r>
              <a:rPr lang="en-US" sz="2500" kern="0" dirty="0">
                <a:solidFill>
                  <a:srgbClr val="222222"/>
                </a:solidFill>
                <a:latin typeface="Arial"/>
              </a:rPr>
              <a:t>Prepare initial documents for system certification and accreditation</a:t>
            </a:r>
          </a:p>
          <a:p>
            <a:pPr marL="763530" lvl="1" indent="-293665">
              <a:spcBef>
                <a:spcPct val="20000"/>
              </a:spcBef>
              <a:buFontTx/>
              <a:buChar char="–"/>
              <a:defRPr/>
            </a:pPr>
            <a:r>
              <a:rPr lang="en-US" sz="2500" kern="0" dirty="0">
                <a:solidFill>
                  <a:srgbClr val="222222"/>
                </a:solidFill>
                <a:latin typeface="Arial"/>
              </a:rPr>
              <a:t>Design security architecture</a:t>
            </a:r>
          </a:p>
          <a:p>
            <a:pPr>
              <a:defRPr/>
            </a:pPr>
            <a:endParaRPr lang="en-US" dirty="0"/>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95</a:t>
            </a:fld>
            <a:endParaRPr lang="en-US" dirty="0"/>
          </a:p>
        </p:txBody>
      </p:sp>
    </p:spTree>
    <p:extLst>
      <p:ext uri="{BB962C8B-B14F-4D97-AF65-F5344CB8AC3E}">
        <p14:creationId xmlns:p14="http://schemas.microsoft.com/office/powerpoint/2010/main" val="23122361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defRPr/>
            </a:pPr>
            <a:r>
              <a:rPr lang="en-US" b="1" dirty="0"/>
              <a:t>Development/Acquisition</a:t>
            </a:r>
          </a:p>
          <a:p>
            <a:pPr marL="352398" indent="-352398">
              <a:spcBef>
                <a:spcPct val="20000"/>
              </a:spcBef>
              <a:buFontTx/>
              <a:buChar char="•"/>
              <a:defRPr/>
            </a:pPr>
            <a:r>
              <a:rPr lang="en-US" sz="2700" kern="0" dirty="0">
                <a:solidFill>
                  <a:srgbClr val="222222"/>
                </a:solidFill>
                <a:latin typeface="Arial"/>
              </a:rPr>
              <a:t>Key security activities include:</a:t>
            </a:r>
          </a:p>
          <a:p>
            <a:pPr marL="763530" lvl="1" indent="-293665">
              <a:spcBef>
                <a:spcPct val="20000"/>
              </a:spcBef>
              <a:buFontTx/>
              <a:buChar char="–"/>
              <a:defRPr/>
            </a:pPr>
            <a:r>
              <a:rPr lang="en-US" sz="2500" kern="0" dirty="0">
                <a:solidFill>
                  <a:srgbClr val="222222"/>
                </a:solidFill>
                <a:latin typeface="Arial"/>
              </a:rPr>
              <a:t>Conduct risk assessment and use results to supplement baseline security controls</a:t>
            </a:r>
          </a:p>
          <a:p>
            <a:pPr marL="763530" lvl="1" indent="-293665">
              <a:spcBef>
                <a:spcPct val="20000"/>
              </a:spcBef>
              <a:buFontTx/>
              <a:buChar char="–"/>
              <a:defRPr/>
            </a:pPr>
            <a:r>
              <a:rPr lang="en-US" sz="2500" kern="0" dirty="0">
                <a:solidFill>
                  <a:srgbClr val="222222"/>
                </a:solidFill>
                <a:latin typeface="Arial"/>
              </a:rPr>
              <a:t>Analyze security requirements</a:t>
            </a:r>
          </a:p>
          <a:p>
            <a:pPr marL="763530" lvl="1" indent="-293665">
              <a:spcBef>
                <a:spcPct val="20000"/>
              </a:spcBef>
              <a:buFontTx/>
              <a:buChar char="–"/>
              <a:defRPr/>
            </a:pPr>
            <a:r>
              <a:rPr lang="en-US" sz="2500" kern="0" dirty="0">
                <a:solidFill>
                  <a:srgbClr val="222222"/>
                </a:solidFill>
                <a:latin typeface="Arial"/>
              </a:rPr>
              <a:t>Perform functional and security testing</a:t>
            </a:r>
          </a:p>
          <a:p>
            <a:pPr marL="763530" lvl="1" indent="-293665">
              <a:spcBef>
                <a:spcPct val="20000"/>
              </a:spcBef>
              <a:buFontTx/>
              <a:buChar char="–"/>
              <a:defRPr/>
            </a:pPr>
            <a:r>
              <a:rPr lang="en-US" sz="2500" kern="0" dirty="0">
                <a:solidFill>
                  <a:srgbClr val="222222"/>
                </a:solidFill>
                <a:latin typeface="Arial"/>
              </a:rPr>
              <a:t>Prepare initial documents for system certification and accreditation</a:t>
            </a:r>
          </a:p>
          <a:p>
            <a:pPr marL="763530" lvl="1" indent="-293665">
              <a:spcBef>
                <a:spcPct val="20000"/>
              </a:spcBef>
              <a:buFontTx/>
              <a:buChar char="–"/>
              <a:defRPr/>
            </a:pPr>
            <a:r>
              <a:rPr lang="en-US" sz="2500" kern="0" dirty="0">
                <a:solidFill>
                  <a:srgbClr val="222222"/>
                </a:solidFill>
                <a:latin typeface="Arial"/>
              </a:rPr>
              <a:t>Design security architecture</a:t>
            </a:r>
          </a:p>
          <a:p>
            <a:pPr>
              <a:defRPr/>
            </a:pPr>
            <a:endParaRPr lang="en-US" dirty="0"/>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96</a:t>
            </a:fld>
            <a:endParaRPr lang="en-US" dirty="0"/>
          </a:p>
        </p:txBody>
      </p:sp>
    </p:spTree>
    <p:extLst>
      <p:ext uri="{BB962C8B-B14F-4D97-AF65-F5344CB8AC3E}">
        <p14:creationId xmlns:p14="http://schemas.microsoft.com/office/powerpoint/2010/main" val="26621331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defRPr/>
            </a:pPr>
            <a:r>
              <a:rPr lang="en-US" b="1" dirty="0"/>
              <a:t>Implementation/Assessment</a:t>
            </a:r>
          </a:p>
          <a:p>
            <a:pPr marL="352398" indent="-352398">
              <a:spcBef>
                <a:spcPct val="20000"/>
              </a:spcBef>
              <a:buFontTx/>
              <a:buChar char="•"/>
              <a:defRPr/>
            </a:pPr>
            <a:r>
              <a:rPr lang="en-US" sz="2700" kern="0" dirty="0">
                <a:solidFill>
                  <a:srgbClr val="222222"/>
                </a:solidFill>
                <a:latin typeface="Arial"/>
              </a:rPr>
              <a:t>System installed and evaluated in operational environment</a:t>
            </a:r>
          </a:p>
          <a:p>
            <a:pPr marL="352398" indent="-352398">
              <a:spcBef>
                <a:spcPct val="20000"/>
              </a:spcBef>
              <a:buFontTx/>
              <a:buChar char="•"/>
              <a:defRPr/>
            </a:pPr>
            <a:r>
              <a:rPr lang="en-US" sz="2700" kern="0" dirty="0">
                <a:solidFill>
                  <a:srgbClr val="222222"/>
                </a:solidFill>
                <a:latin typeface="Arial"/>
              </a:rPr>
              <a:t>Key security activities include:</a:t>
            </a:r>
          </a:p>
          <a:p>
            <a:pPr marL="763530" lvl="1" indent="-293665">
              <a:spcBef>
                <a:spcPct val="20000"/>
              </a:spcBef>
              <a:buFontTx/>
              <a:buChar char="–"/>
              <a:defRPr/>
            </a:pPr>
            <a:r>
              <a:rPr lang="en-US" sz="2500" kern="0" dirty="0">
                <a:solidFill>
                  <a:srgbClr val="222222"/>
                </a:solidFill>
                <a:latin typeface="Arial"/>
              </a:rPr>
              <a:t>Integrate information system into its environment</a:t>
            </a:r>
          </a:p>
          <a:p>
            <a:pPr marL="763530" lvl="1" indent="-293665">
              <a:spcBef>
                <a:spcPct val="20000"/>
              </a:spcBef>
              <a:buFontTx/>
              <a:buChar char="–"/>
              <a:defRPr/>
            </a:pPr>
            <a:r>
              <a:rPr lang="en-US" sz="2500" kern="0" dirty="0">
                <a:solidFill>
                  <a:srgbClr val="222222"/>
                </a:solidFill>
                <a:latin typeface="Arial"/>
              </a:rPr>
              <a:t>Plan and conduct system certification activities in synchronization with testing of security controls</a:t>
            </a:r>
          </a:p>
          <a:p>
            <a:pPr marL="763530" lvl="1" indent="-293665">
              <a:spcBef>
                <a:spcPct val="20000"/>
              </a:spcBef>
              <a:buFontTx/>
              <a:buChar char="–"/>
              <a:defRPr/>
            </a:pPr>
            <a:r>
              <a:rPr lang="en-US" sz="2500" kern="0" dirty="0">
                <a:solidFill>
                  <a:srgbClr val="222222"/>
                </a:solidFill>
                <a:latin typeface="Arial"/>
              </a:rPr>
              <a:t>Complete system accreditation activities</a:t>
            </a:r>
          </a:p>
          <a:p>
            <a:pPr>
              <a:defRPr/>
            </a:pPr>
            <a:endParaRPr lang="en-US" dirty="0"/>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97</a:t>
            </a:fld>
            <a:endParaRPr lang="en-US" dirty="0"/>
          </a:p>
        </p:txBody>
      </p:sp>
    </p:spTree>
    <p:extLst>
      <p:ext uri="{BB962C8B-B14F-4D97-AF65-F5344CB8AC3E}">
        <p14:creationId xmlns:p14="http://schemas.microsoft.com/office/powerpoint/2010/main" val="1672993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defRPr/>
            </a:pPr>
            <a:r>
              <a:rPr lang="en-GB" altLang="en-US" b="1" dirty="0">
                <a:ea typeface="Lucida Sans Unicode" charset="0"/>
                <a:cs typeface="Lucida Sans Unicode" charset="0"/>
              </a:rPr>
              <a:t>2000 to Present</a:t>
            </a:r>
          </a:p>
          <a:p>
            <a:pPr marL="355661" indent="-352398" eaLnBrk="1" hangingPunct="1">
              <a:spcBef>
                <a:spcPts val="642"/>
              </a:spcBef>
              <a:buFontTx/>
              <a:buChar char="•"/>
              <a:tabLst>
                <a:tab pos="936466" algn="l"/>
                <a:tab pos="1876195" algn="l"/>
                <a:tab pos="2815924" algn="l"/>
                <a:tab pos="3755653" algn="l"/>
                <a:tab pos="4695381" algn="l"/>
                <a:tab pos="5635110" algn="l"/>
                <a:tab pos="6574839" algn="l"/>
                <a:tab pos="7514568" algn="l"/>
                <a:tab pos="8454297" algn="l"/>
                <a:tab pos="9394026" algn="l"/>
                <a:tab pos="10333755" algn="l"/>
              </a:tabLst>
              <a:defRPr/>
            </a:pPr>
            <a:r>
              <a:rPr lang="en-GB" altLang="en-US" sz="2700" kern="0" dirty="0">
                <a:solidFill>
                  <a:srgbClr val="222222"/>
                </a:solidFill>
                <a:latin typeface="Arial"/>
                <a:cs typeface="Arial" charset="0"/>
              </a:rPr>
              <a:t>The Internet brings millions of unsecured computer networks into continuous communication with each other</a:t>
            </a:r>
          </a:p>
          <a:p>
            <a:pPr marL="355661" indent="-352398" eaLnBrk="1" hangingPunct="1">
              <a:spcBef>
                <a:spcPts val="642"/>
              </a:spcBef>
              <a:buFontTx/>
              <a:buChar char="•"/>
              <a:tabLst>
                <a:tab pos="936466" algn="l"/>
                <a:tab pos="1876195" algn="l"/>
                <a:tab pos="2815924" algn="l"/>
                <a:tab pos="3755653" algn="l"/>
                <a:tab pos="4695381" algn="l"/>
                <a:tab pos="5635110" algn="l"/>
                <a:tab pos="6574839" algn="l"/>
                <a:tab pos="7514568" algn="l"/>
                <a:tab pos="8454297" algn="l"/>
                <a:tab pos="9394026" algn="l"/>
                <a:tab pos="10333755" algn="l"/>
              </a:tabLst>
              <a:defRPr/>
            </a:pPr>
            <a:r>
              <a:rPr lang="en-GB" altLang="en-US" sz="2700" kern="0" dirty="0">
                <a:solidFill>
                  <a:srgbClr val="222222"/>
                </a:solidFill>
                <a:latin typeface="Arial"/>
                <a:cs typeface="Arial" charset="0"/>
              </a:rPr>
              <a:t>Ability to secure a computer’s data influenced by the security of every computer to which it is connected</a:t>
            </a:r>
          </a:p>
          <a:p>
            <a:pPr marL="355661" indent="-352398" eaLnBrk="1" hangingPunct="1">
              <a:spcBef>
                <a:spcPts val="642"/>
              </a:spcBef>
              <a:buFontTx/>
              <a:buChar char="•"/>
              <a:tabLst>
                <a:tab pos="936466" algn="l"/>
                <a:tab pos="1876195" algn="l"/>
                <a:tab pos="2815924" algn="l"/>
                <a:tab pos="3755653" algn="l"/>
                <a:tab pos="4695381" algn="l"/>
                <a:tab pos="5635110" algn="l"/>
                <a:tab pos="6574839" algn="l"/>
                <a:tab pos="7514568" algn="l"/>
                <a:tab pos="8454297" algn="l"/>
                <a:tab pos="9394026" algn="l"/>
                <a:tab pos="10333755" algn="l"/>
              </a:tabLst>
              <a:defRPr/>
            </a:pPr>
            <a:r>
              <a:rPr lang="en-GB" altLang="en-US" sz="2700" kern="0" dirty="0">
                <a:solidFill>
                  <a:srgbClr val="222222"/>
                </a:solidFill>
                <a:latin typeface="Arial"/>
                <a:cs typeface="Arial" charset="0"/>
              </a:rPr>
              <a:t>Growing threat of cyber attacks has increased the awareness of need for improved security</a:t>
            </a:r>
          </a:p>
          <a:p>
            <a:pPr marL="766793" lvl="1" indent="-293665" eaLnBrk="1" hangingPunct="1">
              <a:spcBef>
                <a:spcPts val="642"/>
              </a:spcBef>
              <a:buFontTx/>
              <a:buChar char="–"/>
              <a:tabLst>
                <a:tab pos="936466" algn="l"/>
                <a:tab pos="1876195" algn="l"/>
                <a:tab pos="2815924" algn="l"/>
                <a:tab pos="3755653" algn="l"/>
                <a:tab pos="4695381" algn="l"/>
                <a:tab pos="5635110" algn="l"/>
                <a:tab pos="6574839" algn="l"/>
                <a:tab pos="7514568" algn="l"/>
                <a:tab pos="8454297" algn="l"/>
                <a:tab pos="9394026" algn="l"/>
                <a:tab pos="10333755" algn="l"/>
              </a:tabLst>
              <a:defRPr/>
            </a:pPr>
            <a:r>
              <a:rPr lang="en-GB" altLang="en-US" sz="2500" kern="0" dirty="0">
                <a:solidFill>
                  <a:srgbClr val="222222"/>
                </a:solidFill>
                <a:latin typeface="Arial"/>
                <a:cs typeface="Arial" charset="0"/>
              </a:rPr>
              <a:t>Nation-states engaging in information warfare</a:t>
            </a: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10</a:t>
            </a:fld>
            <a:endParaRPr lang="en-US" dirty="0"/>
          </a:p>
        </p:txBody>
      </p:sp>
    </p:spTree>
    <p:extLst>
      <p:ext uri="{BB962C8B-B14F-4D97-AF65-F5344CB8AC3E}">
        <p14:creationId xmlns:p14="http://schemas.microsoft.com/office/powerpoint/2010/main" val="19194446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defRPr/>
            </a:pPr>
            <a:r>
              <a:rPr lang="en-US" b="1" dirty="0"/>
              <a:t>Implementation/Assessment</a:t>
            </a:r>
          </a:p>
          <a:p>
            <a:pPr marL="352398" indent="-352398">
              <a:spcBef>
                <a:spcPct val="20000"/>
              </a:spcBef>
              <a:buFontTx/>
              <a:buChar char="•"/>
              <a:defRPr/>
            </a:pPr>
            <a:r>
              <a:rPr lang="en-US" sz="2700" kern="0" dirty="0">
                <a:solidFill>
                  <a:srgbClr val="222222"/>
                </a:solidFill>
                <a:latin typeface="Arial"/>
              </a:rPr>
              <a:t>System installed and evaluated in operational environment</a:t>
            </a:r>
          </a:p>
          <a:p>
            <a:pPr marL="352398" indent="-352398">
              <a:spcBef>
                <a:spcPct val="20000"/>
              </a:spcBef>
              <a:buFontTx/>
              <a:buChar char="•"/>
              <a:defRPr/>
            </a:pPr>
            <a:r>
              <a:rPr lang="en-US" sz="2700" kern="0" dirty="0">
                <a:solidFill>
                  <a:srgbClr val="222222"/>
                </a:solidFill>
                <a:latin typeface="Arial"/>
              </a:rPr>
              <a:t>Key security activities include:</a:t>
            </a:r>
          </a:p>
          <a:p>
            <a:pPr marL="763530" lvl="1" indent="-293665">
              <a:spcBef>
                <a:spcPct val="20000"/>
              </a:spcBef>
              <a:buFontTx/>
              <a:buChar char="–"/>
              <a:defRPr/>
            </a:pPr>
            <a:r>
              <a:rPr lang="en-US" sz="2500" kern="0" dirty="0">
                <a:solidFill>
                  <a:srgbClr val="222222"/>
                </a:solidFill>
                <a:latin typeface="Arial"/>
              </a:rPr>
              <a:t>Integrate information system into its environment</a:t>
            </a:r>
          </a:p>
          <a:p>
            <a:pPr marL="763530" lvl="1" indent="-293665">
              <a:spcBef>
                <a:spcPct val="20000"/>
              </a:spcBef>
              <a:buFontTx/>
              <a:buChar char="–"/>
              <a:defRPr/>
            </a:pPr>
            <a:r>
              <a:rPr lang="en-US" sz="2500" kern="0" dirty="0">
                <a:solidFill>
                  <a:srgbClr val="222222"/>
                </a:solidFill>
                <a:latin typeface="Arial"/>
              </a:rPr>
              <a:t>Plan and conduct system certification activities in synchronization with testing of security controls</a:t>
            </a:r>
          </a:p>
          <a:p>
            <a:pPr marL="763530" lvl="1" indent="-293665">
              <a:spcBef>
                <a:spcPct val="20000"/>
              </a:spcBef>
              <a:buFontTx/>
              <a:buChar char="–"/>
              <a:defRPr/>
            </a:pPr>
            <a:r>
              <a:rPr lang="en-US" sz="2500" kern="0" dirty="0">
                <a:solidFill>
                  <a:srgbClr val="222222"/>
                </a:solidFill>
                <a:latin typeface="Arial"/>
              </a:rPr>
              <a:t>Complete system accreditation activities</a:t>
            </a:r>
          </a:p>
          <a:p>
            <a:pPr>
              <a:defRPr/>
            </a:pPr>
            <a:endParaRPr lang="en-US" dirty="0"/>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98</a:t>
            </a:fld>
            <a:endParaRPr lang="en-US" dirty="0"/>
          </a:p>
        </p:txBody>
      </p:sp>
    </p:spTree>
    <p:extLst>
      <p:ext uri="{BB962C8B-B14F-4D97-AF65-F5344CB8AC3E}">
        <p14:creationId xmlns:p14="http://schemas.microsoft.com/office/powerpoint/2010/main" val="7950412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defRPr/>
            </a:pPr>
            <a:r>
              <a:rPr lang="en-US" b="1" dirty="0"/>
              <a:t>Operations and Maintenance:</a:t>
            </a:r>
          </a:p>
          <a:p>
            <a:pPr marL="352398" indent="-352398">
              <a:spcBef>
                <a:spcPct val="20000"/>
              </a:spcBef>
              <a:buFontTx/>
              <a:buChar char="•"/>
              <a:defRPr/>
            </a:pPr>
            <a:r>
              <a:rPr lang="en-US" sz="2700" kern="0" dirty="0">
                <a:solidFill>
                  <a:srgbClr val="222222"/>
                </a:solidFill>
                <a:latin typeface="Arial"/>
              </a:rPr>
              <a:t>Systems are in place and operating, enhancements and/or modifications to the system are developed and tested, and hardware and/or software added or replaced</a:t>
            </a:r>
          </a:p>
          <a:p>
            <a:pPr marL="352398" indent="-352398">
              <a:spcBef>
                <a:spcPct val="20000"/>
              </a:spcBef>
              <a:buFontTx/>
              <a:buChar char="•"/>
              <a:defRPr/>
            </a:pPr>
            <a:r>
              <a:rPr lang="en-US" sz="2700" kern="0" dirty="0">
                <a:solidFill>
                  <a:srgbClr val="222222"/>
                </a:solidFill>
                <a:latin typeface="Arial"/>
              </a:rPr>
              <a:t>Key security activities include:</a:t>
            </a:r>
          </a:p>
          <a:p>
            <a:pPr marL="763530" lvl="1" indent="-293665">
              <a:spcBef>
                <a:spcPct val="20000"/>
              </a:spcBef>
              <a:buFontTx/>
              <a:buChar char="–"/>
              <a:defRPr/>
            </a:pPr>
            <a:r>
              <a:rPr lang="en-US" sz="2500" kern="0" dirty="0">
                <a:solidFill>
                  <a:srgbClr val="222222"/>
                </a:solidFill>
                <a:latin typeface="Arial"/>
              </a:rPr>
              <a:t>Conduct operational readiness review</a:t>
            </a:r>
          </a:p>
          <a:p>
            <a:pPr marL="763530" lvl="1" indent="-293665">
              <a:spcBef>
                <a:spcPct val="20000"/>
              </a:spcBef>
              <a:buFontTx/>
              <a:buChar char="–"/>
              <a:defRPr/>
            </a:pPr>
            <a:r>
              <a:rPr lang="en-US" sz="2500" kern="0" dirty="0">
                <a:solidFill>
                  <a:srgbClr val="222222"/>
                </a:solidFill>
                <a:latin typeface="Arial"/>
              </a:rPr>
              <a:t>Manage configuration of system</a:t>
            </a:r>
          </a:p>
          <a:p>
            <a:pPr marL="763530" lvl="1" indent="-293665">
              <a:spcBef>
                <a:spcPct val="20000"/>
              </a:spcBef>
              <a:buFontTx/>
              <a:buChar char="–"/>
              <a:defRPr/>
            </a:pPr>
            <a:r>
              <a:rPr lang="en-US" sz="2500" kern="0" dirty="0">
                <a:solidFill>
                  <a:srgbClr val="222222"/>
                </a:solidFill>
                <a:latin typeface="Arial"/>
              </a:rPr>
              <a:t>Institute process and procedure for assured operations and continuous monitoring of information system’s security controls</a:t>
            </a:r>
          </a:p>
          <a:p>
            <a:pPr marL="763530" lvl="1" indent="-293665">
              <a:spcBef>
                <a:spcPct val="20000"/>
              </a:spcBef>
              <a:buFontTx/>
              <a:buChar char="–"/>
              <a:defRPr/>
            </a:pPr>
            <a:r>
              <a:rPr lang="en-US" sz="2500" kern="0" dirty="0">
                <a:solidFill>
                  <a:srgbClr val="222222"/>
                </a:solidFill>
                <a:latin typeface="Arial"/>
              </a:rPr>
              <a:t>Perform reauthorization as required</a:t>
            </a:r>
          </a:p>
          <a:p>
            <a:pPr>
              <a:defRPr/>
            </a:pPr>
            <a:endParaRPr lang="en-US" b="1" dirty="0"/>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99</a:t>
            </a:fld>
            <a:endParaRPr lang="en-US" dirty="0"/>
          </a:p>
        </p:txBody>
      </p:sp>
    </p:spTree>
    <p:extLst>
      <p:ext uri="{BB962C8B-B14F-4D97-AF65-F5344CB8AC3E}">
        <p14:creationId xmlns:p14="http://schemas.microsoft.com/office/powerpoint/2010/main" val="25810925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defRPr/>
            </a:pPr>
            <a:r>
              <a:rPr lang="en-US" b="1" dirty="0"/>
              <a:t>Operations and Maintenance:</a:t>
            </a:r>
          </a:p>
          <a:p>
            <a:pPr marL="352398" indent="-352398">
              <a:spcBef>
                <a:spcPct val="20000"/>
              </a:spcBef>
              <a:buFontTx/>
              <a:buChar char="•"/>
              <a:defRPr/>
            </a:pPr>
            <a:r>
              <a:rPr lang="en-US" sz="2700" kern="0" dirty="0">
                <a:solidFill>
                  <a:srgbClr val="222222"/>
                </a:solidFill>
                <a:latin typeface="Arial"/>
              </a:rPr>
              <a:t>Systems are in place and operating, enhancements and/or modifications to the system are developed and tested, and hardware and/or software added or replaced</a:t>
            </a:r>
          </a:p>
          <a:p>
            <a:pPr marL="352398" indent="-352398">
              <a:spcBef>
                <a:spcPct val="20000"/>
              </a:spcBef>
              <a:buFontTx/>
              <a:buChar char="•"/>
              <a:defRPr/>
            </a:pPr>
            <a:r>
              <a:rPr lang="en-US" sz="2700" kern="0" dirty="0">
                <a:solidFill>
                  <a:srgbClr val="222222"/>
                </a:solidFill>
                <a:latin typeface="Arial"/>
              </a:rPr>
              <a:t>Key security activities include:</a:t>
            </a:r>
          </a:p>
          <a:p>
            <a:pPr marL="763530" lvl="1" indent="-293665">
              <a:spcBef>
                <a:spcPct val="20000"/>
              </a:spcBef>
              <a:buFontTx/>
              <a:buChar char="–"/>
              <a:defRPr/>
            </a:pPr>
            <a:r>
              <a:rPr lang="en-US" sz="2500" kern="0" dirty="0">
                <a:solidFill>
                  <a:srgbClr val="222222"/>
                </a:solidFill>
                <a:latin typeface="Arial"/>
              </a:rPr>
              <a:t>Conduct operational readiness review</a:t>
            </a:r>
          </a:p>
          <a:p>
            <a:pPr marL="763530" lvl="1" indent="-293665">
              <a:spcBef>
                <a:spcPct val="20000"/>
              </a:spcBef>
              <a:buFontTx/>
              <a:buChar char="–"/>
              <a:defRPr/>
            </a:pPr>
            <a:r>
              <a:rPr lang="en-US" sz="2500" kern="0" dirty="0">
                <a:solidFill>
                  <a:srgbClr val="222222"/>
                </a:solidFill>
                <a:latin typeface="Arial"/>
              </a:rPr>
              <a:t>Manage configuration of system</a:t>
            </a:r>
          </a:p>
          <a:p>
            <a:pPr marL="763530" lvl="1" indent="-293665">
              <a:spcBef>
                <a:spcPct val="20000"/>
              </a:spcBef>
              <a:buFontTx/>
              <a:buChar char="–"/>
              <a:defRPr/>
            </a:pPr>
            <a:r>
              <a:rPr lang="en-US" sz="2500" kern="0" dirty="0">
                <a:solidFill>
                  <a:srgbClr val="222222"/>
                </a:solidFill>
                <a:latin typeface="Arial"/>
              </a:rPr>
              <a:t>Institute process and procedure for assured operations and continuous monitoring of information system’s security controls</a:t>
            </a:r>
          </a:p>
          <a:p>
            <a:pPr marL="763530" lvl="1" indent="-293665">
              <a:spcBef>
                <a:spcPct val="20000"/>
              </a:spcBef>
              <a:buFontTx/>
              <a:buChar char="–"/>
              <a:defRPr/>
            </a:pPr>
            <a:r>
              <a:rPr lang="en-US" sz="2500" kern="0" dirty="0">
                <a:solidFill>
                  <a:srgbClr val="222222"/>
                </a:solidFill>
                <a:latin typeface="Arial"/>
              </a:rPr>
              <a:t>Perform reauthorization as required</a:t>
            </a:r>
          </a:p>
          <a:p>
            <a:pPr>
              <a:defRPr/>
            </a:pPr>
            <a:endParaRPr lang="en-US" b="1" dirty="0"/>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100</a:t>
            </a:fld>
            <a:endParaRPr lang="en-US" dirty="0"/>
          </a:p>
        </p:txBody>
      </p:sp>
    </p:spTree>
    <p:extLst>
      <p:ext uri="{BB962C8B-B14F-4D97-AF65-F5344CB8AC3E}">
        <p14:creationId xmlns:p14="http://schemas.microsoft.com/office/powerpoint/2010/main" val="40694462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a:defRPr/>
            </a:pPr>
            <a:r>
              <a:rPr lang="en-US" b="1" dirty="0"/>
              <a:t>Disposal:</a:t>
            </a:r>
          </a:p>
          <a:p>
            <a:pPr marL="352398" indent="-352398">
              <a:spcBef>
                <a:spcPct val="20000"/>
              </a:spcBef>
              <a:buFontTx/>
              <a:buChar char="•"/>
              <a:defRPr/>
            </a:pPr>
            <a:r>
              <a:rPr lang="en-US" sz="2700" kern="0" dirty="0">
                <a:solidFill>
                  <a:srgbClr val="222222"/>
                </a:solidFill>
                <a:latin typeface="Arial"/>
              </a:rPr>
              <a:t>Provides for disposal of system and closeout of any contracts in place</a:t>
            </a:r>
          </a:p>
          <a:p>
            <a:pPr marL="352398" indent="-352398">
              <a:spcBef>
                <a:spcPct val="20000"/>
              </a:spcBef>
              <a:buFontTx/>
              <a:buChar char="•"/>
              <a:defRPr/>
            </a:pPr>
            <a:r>
              <a:rPr lang="en-US" sz="2700" kern="0" dirty="0">
                <a:solidFill>
                  <a:srgbClr val="222222"/>
                </a:solidFill>
                <a:latin typeface="Arial"/>
              </a:rPr>
              <a:t>Key security activities include:</a:t>
            </a:r>
          </a:p>
          <a:p>
            <a:pPr marL="763530" lvl="1" indent="-293665">
              <a:spcBef>
                <a:spcPct val="20000"/>
              </a:spcBef>
              <a:buFontTx/>
              <a:buChar char="–"/>
              <a:defRPr/>
            </a:pPr>
            <a:r>
              <a:rPr lang="en-US" sz="2500" kern="0" dirty="0">
                <a:solidFill>
                  <a:srgbClr val="222222"/>
                </a:solidFill>
                <a:latin typeface="Arial"/>
              </a:rPr>
              <a:t>Building and executing disposal/transition plan</a:t>
            </a:r>
          </a:p>
          <a:p>
            <a:pPr marL="763530" lvl="1" indent="-293665">
              <a:spcBef>
                <a:spcPct val="20000"/>
              </a:spcBef>
              <a:buFontTx/>
              <a:buChar char="–"/>
              <a:defRPr/>
            </a:pPr>
            <a:r>
              <a:rPr lang="en-US" sz="2500" kern="0" dirty="0">
                <a:solidFill>
                  <a:srgbClr val="222222"/>
                </a:solidFill>
                <a:latin typeface="Arial"/>
              </a:rPr>
              <a:t>Archival of critical information</a:t>
            </a:r>
          </a:p>
          <a:p>
            <a:pPr marL="763530" lvl="1" indent="-293665">
              <a:spcBef>
                <a:spcPct val="20000"/>
              </a:spcBef>
              <a:buFontTx/>
              <a:buChar char="–"/>
              <a:defRPr/>
            </a:pPr>
            <a:r>
              <a:rPr lang="en-US" sz="2500" kern="0" dirty="0">
                <a:solidFill>
                  <a:srgbClr val="222222"/>
                </a:solidFill>
                <a:latin typeface="Arial"/>
              </a:rPr>
              <a:t>Sanitization of media</a:t>
            </a:r>
          </a:p>
          <a:p>
            <a:pPr marL="763530" lvl="1" indent="-293665">
              <a:spcBef>
                <a:spcPct val="20000"/>
              </a:spcBef>
              <a:buFontTx/>
              <a:buChar char="–"/>
              <a:defRPr/>
            </a:pPr>
            <a:r>
              <a:rPr lang="en-US" sz="2500" kern="0" dirty="0">
                <a:solidFill>
                  <a:srgbClr val="222222"/>
                </a:solidFill>
                <a:latin typeface="Arial"/>
              </a:rPr>
              <a:t>Disposal of hardware and software</a:t>
            </a:r>
          </a:p>
          <a:p>
            <a:pPr>
              <a:defRPr/>
            </a:pPr>
            <a:endParaRPr lang="en-US" b="1" dirty="0"/>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101</a:t>
            </a:fld>
            <a:endParaRPr lang="en-US" dirty="0"/>
          </a:p>
        </p:txBody>
      </p:sp>
    </p:spTree>
    <p:extLst>
      <p:ext uri="{BB962C8B-B14F-4D97-AF65-F5344CB8AC3E}">
        <p14:creationId xmlns:p14="http://schemas.microsoft.com/office/powerpoint/2010/main" val="37021026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a:defRPr/>
            </a:pPr>
            <a:r>
              <a:rPr lang="en-US" b="1" dirty="0"/>
              <a:t>Disposal:</a:t>
            </a:r>
          </a:p>
          <a:p>
            <a:pPr marL="352398" indent="-352398">
              <a:spcBef>
                <a:spcPct val="20000"/>
              </a:spcBef>
              <a:buFontTx/>
              <a:buChar char="•"/>
              <a:defRPr/>
            </a:pPr>
            <a:r>
              <a:rPr lang="en-US" sz="2700" kern="0" dirty="0">
                <a:solidFill>
                  <a:srgbClr val="222222"/>
                </a:solidFill>
                <a:latin typeface="Arial"/>
              </a:rPr>
              <a:t>Provides for disposal of system and closeout of any contracts in place</a:t>
            </a:r>
          </a:p>
          <a:p>
            <a:pPr marL="352398" indent="-352398">
              <a:spcBef>
                <a:spcPct val="20000"/>
              </a:spcBef>
              <a:buFontTx/>
              <a:buChar char="•"/>
              <a:defRPr/>
            </a:pPr>
            <a:r>
              <a:rPr lang="en-US" sz="2700" kern="0" dirty="0">
                <a:solidFill>
                  <a:srgbClr val="222222"/>
                </a:solidFill>
                <a:latin typeface="Arial"/>
              </a:rPr>
              <a:t>Key security activities include:</a:t>
            </a:r>
          </a:p>
          <a:p>
            <a:pPr marL="763530" lvl="1" indent="-293665">
              <a:spcBef>
                <a:spcPct val="20000"/>
              </a:spcBef>
              <a:buFontTx/>
              <a:buChar char="–"/>
              <a:defRPr/>
            </a:pPr>
            <a:r>
              <a:rPr lang="en-US" sz="2500" kern="0" dirty="0">
                <a:solidFill>
                  <a:srgbClr val="222222"/>
                </a:solidFill>
                <a:latin typeface="Arial"/>
              </a:rPr>
              <a:t>Building and executing disposal/transition plan</a:t>
            </a:r>
          </a:p>
          <a:p>
            <a:pPr marL="763530" lvl="1" indent="-293665">
              <a:spcBef>
                <a:spcPct val="20000"/>
              </a:spcBef>
              <a:buFontTx/>
              <a:buChar char="–"/>
              <a:defRPr/>
            </a:pPr>
            <a:r>
              <a:rPr lang="en-US" sz="2500" kern="0" dirty="0">
                <a:solidFill>
                  <a:srgbClr val="222222"/>
                </a:solidFill>
                <a:latin typeface="Arial"/>
              </a:rPr>
              <a:t>Archival of critical information</a:t>
            </a:r>
          </a:p>
          <a:p>
            <a:pPr marL="763530" lvl="1" indent="-293665">
              <a:spcBef>
                <a:spcPct val="20000"/>
              </a:spcBef>
              <a:buFontTx/>
              <a:buChar char="–"/>
              <a:defRPr/>
            </a:pPr>
            <a:r>
              <a:rPr lang="en-US" sz="2500" kern="0" dirty="0">
                <a:solidFill>
                  <a:srgbClr val="222222"/>
                </a:solidFill>
                <a:latin typeface="Arial"/>
              </a:rPr>
              <a:t>Sanitization of media</a:t>
            </a:r>
          </a:p>
          <a:p>
            <a:pPr marL="763530" lvl="1" indent="-293665">
              <a:spcBef>
                <a:spcPct val="20000"/>
              </a:spcBef>
              <a:buFontTx/>
              <a:buChar char="–"/>
              <a:defRPr/>
            </a:pPr>
            <a:r>
              <a:rPr lang="en-US" sz="2500" kern="0" dirty="0">
                <a:solidFill>
                  <a:srgbClr val="222222"/>
                </a:solidFill>
                <a:latin typeface="Arial"/>
              </a:rPr>
              <a:t>Disposal of hardware and software</a:t>
            </a:r>
          </a:p>
          <a:p>
            <a:pPr>
              <a:defRPr/>
            </a:pPr>
            <a:endParaRPr lang="en-US" b="1" dirty="0"/>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102</a:t>
            </a:fld>
            <a:endParaRPr lang="en-US" dirty="0"/>
          </a:p>
        </p:txBody>
      </p:sp>
    </p:spTree>
    <p:extLst>
      <p:ext uri="{BB962C8B-B14F-4D97-AF65-F5344CB8AC3E}">
        <p14:creationId xmlns:p14="http://schemas.microsoft.com/office/powerpoint/2010/main" val="16217182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b="1" dirty="0">
                <a:cs typeface="Lucida Sans Unicode" panose="020B0602030504020204" pitchFamily="34" charset="0"/>
              </a:rPr>
              <a:t>Communities of Interest</a:t>
            </a:r>
          </a:p>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Each organization develops and maintains its own unique culture and values. Within that corporate culture, there are communities of interest. These include:</a:t>
            </a:r>
          </a:p>
          <a:p>
            <a:pPr eaLnBrk="1" hangingPunct="1">
              <a:spcBef>
                <a:spcPts val="462"/>
              </a:spcBef>
              <a:buFontTx/>
              <a:buChar char="•"/>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 Information Security Management and Professionals</a:t>
            </a:r>
          </a:p>
          <a:p>
            <a:pPr eaLnBrk="1" hangingPunct="1">
              <a:spcBef>
                <a:spcPts val="462"/>
              </a:spcBef>
              <a:buFontTx/>
              <a:buChar char="•"/>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 Information Technology Management and Professionals</a:t>
            </a:r>
          </a:p>
          <a:p>
            <a:pPr eaLnBrk="1" hangingPunct="1">
              <a:spcBef>
                <a:spcPts val="462"/>
              </a:spcBef>
              <a:buFontTx/>
              <a:buChar char="•"/>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 Organizational Management and Professionals</a:t>
            </a:r>
          </a:p>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endParaRPr lang="en-GB" altLang="en-US" dirty="0">
              <a:cs typeface="Lucida Sans Unicode" panose="020B0602030504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103</a:t>
            </a:fld>
            <a:endParaRPr lang="en-US" dirty="0"/>
          </a:p>
        </p:txBody>
      </p:sp>
    </p:spTree>
    <p:extLst>
      <p:ext uri="{BB962C8B-B14F-4D97-AF65-F5344CB8AC3E}">
        <p14:creationId xmlns:p14="http://schemas.microsoft.com/office/powerpoint/2010/main" val="39232421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b="1" dirty="0">
                <a:cs typeface="Lucida Sans Unicode" panose="020B0602030504020204" pitchFamily="34" charset="0"/>
              </a:rPr>
              <a:t>Security Professionals and the Organization</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It takes a wide range of professionals to support a diverse information security program.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To develop and execute specific security policies and procedures, additional administrative support and technical expertise is required.</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endParaRPr lang="en-GB" altLang="en-US" dirty="0">
              <a:cs typeface="Lucida Sans Unicode" panose="020B0602030504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104</a:t>
            </a:fld>
            <a:endParaRPr lang="en-US" dirty="0"/>
          </a:p>
        </p:txBody>
      </p:sp>
    </p:spTree>
    <p:extLst>
      <p:ext uri="{BB962C8B-B14F-4D97-AF65-F5344CB8AC3E}">
        <p14:creationId xmlns:p14="http://schemas.microsoft.com/office/powerpoint/2010/main" val="11403450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B8830D3-A2FF-4E31-BD70-143A7ABF1B57}"/>
              </a:ext>
            </a:extLst>
          </p:cNvPr>
          <p:cNvSpPr>
            <a:spLocks noGrp="1" noChangeArrowheads="1"/>
          </p:cNvSpPr>
          <p:nvPr>
            <p:ph type="sldNum" sz="quarter" idx="5"/>
          </p:nvPr>
        </p:nvSpPr>
        <p:spPr>
          <a:ln/>
        </p:spPr>
        <p:txBody>
          <a:bodyPr/>
          <a:lstStyle/>
          <a:p>
            <a:fld id="{D043786B-F6F4-49DB-866B-F8C58DA94FE2}" type="slidenum">
              <a:rPr lang="zh-CN" altLang="en-AU"/>
              <a:pPr/>
              <a:t>105</a:t>
            </a:fld>
            <a:endParaRPr lang="en-AU" altLang="zh-CN"/>
          </a:p>
        </p:txBody>
      </p:sp>
      <p:sp>
        <p:nvSpPr>
          <p:cNvPr id="412674" name="Rectangle 2">
            <a:extLst>
              <a:ext uri="{FF2B5EF4-FFF2-40B4-BE49-F238E27FC236}">
                <a16:creationId xmlns:a16="http://schemas.microsoft.com/office/drawing/2014/main" id="{AE87B892-EF6A-48BF-B318-AAEDC7481745}"/>
              </a:ext>
            </a:extLst>
          </p:cNvPr>
          <p:cNvSpPr>
            <a:spLocks noGrp="1" noRot="1" noChangeAspect="1" noChangeArrowheads="1" noTextEdit="1"/>
          </p:cNvSpPr>
          <p:nvPr>
            <p:ph type="sldImg"/>
          </p:nvPr>
        </p:nvSpPr>
        <p:spPr>
          <a:ln/>
        </p:spPr>
      </p:sp>
      <p:sp>
        <p:nvSpPr>
          <p:cNvPr id="412675" name="Rectangle 3">
            <a:extLst>
              <a:ext uri="{FF2B5EF4-FFF2-40B4-BE49-F238E27FC236}">
                <a16:creationId xmlns:a16="http://schemas.microsoft.com/office/drawing/2014/main" id="{3AEE8014-6772-4B88-A3F0-0205D6CE5AD8}"/>
              </a:ext>
            </a:extLst>
          </p:cNvPr>
          <p:cNvSpPr>
            <a:spLocks noGrp="1" noChangeArrowheads="1"/>
          </p:cNvSpPr>
          <p:nvPr>
            <p:ph type="body" idx="1"/>
          </p:nvPr>
        </p:nvSpPr>
        <p:spPr>
          <a:xfrm>
            <a:off x="904875" y="4711700"/>
            <a:ext cx="4975225" cy="4462463"/>
          </a:xfrm>
        </p:spPr>
        <p:txBody>
          <a:bodyPr/>
          <a:lstStyle/>
          <a:p>
            <a:r>
              <a:rPr lang="en-US" altLang="en-US" b="1"/>
              <a:t>Analysis</a:t>
            </a:r>
          </a:p>
          <a:p>
            <a:r>
              <a:rPr lang="en-US" altLang="en-US"/>
              <a:t>In the analysis phase, the documents from the investigation phase are studied.  </a:t>
            </a:r>
          </a:p>
          <a:p>
            <a:r>
              <a:rPr lang="en-US" altLang="en-US"/>
              <a:t>The development team conducts a preliminary analysis of existing security policies or programs, along with documented current threats and associated controls. </a:t>
            </a:r>
          </a:p>
          <a:p>
            <a:r>
              <a:rPr lang="en-US" altLang="en-US"/>
              <a:t>This phase also includes an analysis of relevant legal issues that could impact the design of the security solution.  </a:t>
            </a:r>
          </a:p>
          <a:p>
            <a:r>
              <a:rPr lang="en-US" altLang="en-US"/>
              <a:t>The risk management task -  identifying, assessing and evaluating the levels of risk facing the organization, also begins in this stage. </a:t>
            </a:r>
          </a:p>
          <a:p>
            <a:endParaRPr lang="en-US" altLang="en-US"/>
          </a:p>
        </p:txBody>
      </p:sp>
    </p:spTree>
    <p:extLst>
      <p:ext uri="{BB962C8B-B14F-4D97-AF65-F5344CB8AC3E}">
        <p14:creationId xmlns:p14="http://schemas.microsoft.com/office/powerpoint/2010/main" val="33349229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b="1" dirty="0">
                <a:cs typeface="Lucida Sans Unicode" panose="020B0602030504020204" pitchFamily="34" charset="0"/>
              </a:rPr>
              <a:t>Senior Management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Chief Information Officer – The senior technology officer, although other titles such as Vice President of Information, VP of Information Technology, and VP of Systems may be used. The CIO is primarily responsible for advising the Chief Executive Officer, President, or company owner on the strategic planning that affects the management of information in the organization.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Chief Information Security Officer – The individual primarily responsible for the assessment, management, and implementation of securing the information in the organization. The CISO may also be referred to as the Manager for Security, the Security Administrator, or a similar title.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endParaRPr lang="en-GB" altLang="en-US" dirty="0">
              <a:cs typeface="Lucida Sans Unicode" panose="020B0602030504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106</a:t>
            </a:fld>
            <a:endParaRPr lang="en-US" dirty="0"/>
          </a:p>
        </p:txBody>
      </p:sp>
    </p:spTree>
    <p:extLst>
      <p:ext uri="{BB962C8B-B14F-4D97-AF65-F5344CB8AC3E}">
        <p14:creationId xmlns:p14="http://schemas.microsoft.com/office/powerpoint/2010/main" val="33101897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b="1" dirty="0">
                <a:cs typeface="Lucida Sans Unicode" panose="020B0602030504020204" pitchFamily="34" charset="0"/>
              </a:rPr>
              <a:t>Security Project Team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A number of individuals who are experienced in one or multiple requirements of both the technical and nontechnical areas.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The champion: A senior executive who promotes the project and ensures its support, both financially and administratively, at the highest levels of the organization.</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The team leader: A project manager, who may be a departmental line manager or staff unit manager, who understands project management, personnel management, and information security technical requirements.</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Security policy developers: Individuals who understand the organizational culture, policies, and requirements for developing and implementing successful policies.</a:t>
            </a:r>
          </a:p>
          <a:p>
            <a:pPr eaLnBrk="1" hangingPunct="1">
              <a:spcBef>
                <a:spcPts val="347"/>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Risk assessment specialists: People who understand financial risk assessment techniques, the value of organizational assets, and the security methods to be used.</a:t>
            </a:r>
          </a:p>
          <a:p>
            <a:pPr eaLnBrk="1" hangingPunct="1">
              <a:spcBef>
                <a:spcPts val="347"/>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Security professionals: Dedicated, trained, and well-educated specialists in all aspects of information security from both technical and nontechnical standpoints.  </a:t>
            </a:r>
          </a:p>
          <a:p>
            <a:pPr eaLnBrk="1" hangingPunct="1">
              <a:spcBef>
                <a:spcPts val="347"/>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Systems administrators: People with the primary responsibility for administering the systems that house the information used by the organization.</a:t>
            </a:r>
          </a:p>
          <a:p>
            <a:pPr eaLnBrk="1" hangingPunct="1">
              <a:spcBef>
                <a:spcPts val="347"/>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End users: Those whom the new system will most directly impact. Ideally, a selection of users from various departments, levels, and degrees of technical knowledge assist the team in focusing on the application of realistic controls applied in ways that do not disrupt the essential business activities they seek to safeguard.</a:t>
            </a:r>
          </a:p>
          <a:p>
            <a:pPr eaLnBrk="1" hangingPunct="1">
              <a:spcBef>
                <a:spcPts val="347"/>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endParaRPr lang="en-GB" altLang="en-US" dirty="0">
              <a:cs typeface="Lucida Sans Unicode" panose="020B0602030504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107</a:t>
            </a:fld>
            <a:endParaRPr lang="en-US" dirty="0"/>
          </a:p>
        </p:txBody>
      </p:sp>
    </p:spTree>
    <p:extLst>
      <p:ext uri="{BB962C8B-B14F-4D97-AF65-F5344CB8AC3E}">
        <p14:creationId xmlns:p14="http://schemas.microsoft.com/office/powerpoint/2010/main" val="3381258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defRPr/>
            </a:pPr>
            <a:r>
              <a:rPr lang="en-GB" altLang="en-US" b="1" dirty="0">
                <a:ea typeface="Lucida Sans Unicode" charset="0"/>
                <a:cs typeface="Lucida Sans Unicode" charset="0"/>
              </a:rPr>
              <a:t>What Is Security?</a:t>
            </a:r>
          </a:p>
          <a:p>
            <a:pPr marL="352398" indent="-352398" eaLnBrk="1" hangingPunct="1">
              <a:spcBef>
                <a:spcPts val="642"/>
              </a:spcBef>
              <a:buFontTx/>
              <a:buChar char="•"/>
              <a:tabLst>
                <a:tab pos="936466" algn="l"/>
                <a:tab pos="1876195" algn="l"/>
                <a:tab pos="2815924" algn="l"/>
                <a:tab pos="3755653" algn="l"/>
                <a:tab pos="4695381" algn="l"/>
                <a:tab pos="5635110" algn="l"/>
                <a:tab pos="6574839" algn="l"/>
                <a:tab pos="7514568" algn="l"/>
                <a:tab pos="8454297" algn="l"/>
                <a:tab pos="9394026" algn="l"/>
                <a:tab pos="10333755" algn="l"/>
              </a:tabLst>
              <a:defRPr/>
            </a:pPr>
            <a:r>
              <a:rPr lang="en-GB" altLang="en-US" sz="2700" kern="0" dirty="0">
                <a:solidFill>
                  <a:srgbClr val="222222"/>
                </a:solidFill>
                <a:latin typeface="Arial"/>
                <a:cs typeface="Arial" charset="0"/>
              </a:rPr>
              <a:t>“A state of being secure and free from danger or harm; the actions taken to make someone or something secure”  </a:t>
            </a:r>
          </a:p>
          <a:p>
            <a:pPr marL="352398" indent="-352398" eaLnBrk="1" hangingPunct="1">
              <a:spcBef>
                <a:spcPts val="642"/>
              </a:spcBef>
              <a:buFontTx/>
              <a:buChar char="•"/>
              <a:tabLst>
                <a:tab pos="936466" algn="l"/>
                <a:tab pos="1876195" algn="l"/>
                <a:tab pos="2815924" algn="l"/>
                <a:tab pos="3755653" algn="l"/>
                <a:tab pos="4695381" algn="l"/>
                <a:tab pos="5635110" algn="l"/>
                <a:tab pos="6574839" algn="l"/>
                <a:tab pos="7514568" algn="l"/>
                <a:tab pos="8454297" algn="l"/>
                <a:tab pos="9394026" algn="l"/>
                <a:tab pos="10333755" algn="l"/>
              </a:tabLst>
              <a:defRPr/>
            </a:pPr>
            <a:r>
              <a:rPr lang="en-GB" altLang="en-US" sz="2700" kern="0" dirty="0">
                <a:solidFill>
                  <a:srgbClr val="222222"/>
                </a:solidFill>
                <a:latin typeface="Arial"/>
                <a:cs typeface="Arial" charset="0"/>
              </a:rPr>
              <a:t>A successful organization should have multiple layers of security in place to protect: </a:t>
            </a:r>
          </a:p>
          <a:p>
            <a:pPr marL="763530" lvl="1" indent="-293665" eaLnBrk="1" hangingPunct="1">
              <a:spcBef>
                <a:spcPts val="591"/>
              </a:spcBef>
              <a:buFontTx/>
              <a:buChar char="–"/>
              <a:tabLst>
                <a:tab pos="936466" algn="l"/>
                <a:tab pos="1876195" algn="l"/>
                <a:tab pos="2815924" algn="l"/>
                <a:tab pos="3755653" algn="l"/>
                <a:tab pos="4695381" algn="l"/>
                <a:tab pos="5635110" algn="l"/>
                <a:tab pos="6574839" algn="l"/>
                <a:tab pos="7514568" algn="l"/>
                <a:tab pos="8454297" algn="l"/>
                <a:tab pos="9394026" algn="l"/>
                <a:tab pos="10333755" algn="l"/>
              </a:tabLst>
              <a:defRPr/>
            </a:pPr>
            <a:r>
              <a:rPr lang="en-GB" altLang="en-US" sz="2500" kern="0" dirty="0">
                <a:solidFill>
                  <a:srgbClr val="222222"/>
                </a:solidFill>
                <a:latin typeface="Arial"/>
                <a:cs typeface="Arial" charset="0"/>
              </a:rPr>
              <a:t>Operations</a:t>
            </a:r>
          </a:p>
          <a:p>
            <a:pPr marL="763530" lvl="1" indent="-293665" eaLnBrk="1" hangingPunct="1">
              <a:spcBef>
                <a:spcPts val="591"/>
              </a:spcBef>
              <a:buFontTx/>
              <a:buChar char="–"/>
              <a:tabLst>
                <a:tab pos="936466" algn="l"/>
                <a:tab pos="1876195" algn="l"/>
                <a:tab pos="2815924" algn="l"/>
                <a:tab pos="3755653" algn="l"/>
                <a:tab pos="4695381" algn="l"/>
                <a:tab pos="5635110" algn="l"/>
                <a:tab pos="6574839" algn="l"/>
                <a:tab pos="7514568" algn="l"/>
                <a:tab pos="8454297" algn="l"/>
                <a:tab pos="9394026" algn="l"/>
                <a:tab pos="10333755" algn="l"/>
              </a:tabLst>
              <a:defRPr/>
            </a:pPr>
            <a:r>
              <a:rPr lang="en-GB" altLang="en-US" sz="2500" kern="0" dirty="0">
                <a:solidFill>
                  <a:srgbClr val="222222"/>
                </a:solidFill>
                <a:latin typeface="Arial"/>
                <a:cs typeface="Arial" charset="0"/>
              </a:rPr>
              <a:t>Physical Infrastructure</a:t>
            </a:r>
          </a:p>
          <a:p>
            <a:pPr marL="763530" lvl="1" indent="-293665" eaLnBrk="1" hangingPunct="1">
              <a:spcBef>
                <a:spcPts val="591"/>
              </a:spcBef>
              <a:buFontTx/>
              <a:buChar char="–"/>
              <a:tabLst>
                <a:tab pos="936466" algn="l"/>
                <a:tab pos="1876195" algn="l"/>
                <a:tab pos="2815924" algn="l"/>
                <a:tab pos="3755653" algn="l"/>
                <a:tab pos="4695381" algn="l"/>
                <a:tab pos="5635110" algn="l"/>
                <a:tab pos="6574839" algn="l"/>
                <a:tab pos="7514568" algn="l"/>
                <a:tab pos="8454297" algn="l"/>
                <a:tab pos="9394026" algn="l"/>
                <a:tab pos="10333755" algn="l"/>
              </a:tabLst>
              <a:defRPr/>
            </a:pPr>
            <a:r>
              <a:rPr lang="en-GB" altLang="en-US" sz="2500" kern="0" dirty="0">
                <a:solidFill>
                  <a:srgbClr val="222222"/>
                </a:solidFill>
                <a:latin typeface="Arial"/>
                <a:cs typeface="Arial" charset="0"/>
              </a:rPr>
              <a:t>People</a:t>
            </a:r>
          </a:p>
          <a:p>
            <a:pPr marL="763530" lvl="1" indent="-293665" eaLnBrk="1" hangingPunct="1">
              <a:spcBef>
                <a:spcPts val="591"/>
              </a:spcBef>
              <a:buFontTx/>
              <a:buChar char="–"/>
              <a:tabLst>
                <a:tab pos="936466" algn="l"/>
                <a:tab pos="1876195" algn="l"/>
                <a:tab pos="2815924" algn="l"/>
                <a:tab pos="3755653" algn="l"/>
                <a:tab pos="4695381" algn="l"/>
                <a:tab pos="5635110" algn="l"/>
                <a:tab pos="6574839" algn="l"/>
                <a:tab pos="7514568" algn="l"/>
                <a:tab pos="8454297" algn="l"/>
                <a:tab pos="9394026" algn="l"/>
                <a:tab pos="10333755" algn="l"/>
              </a:tabLst>
              <a:defRPr/>
            </a:pPr>
            <a:r>
              <a:rPr lang="en-GB" altLang="en-US" sz="2500" kern="0" dirty="0">
                <a:solidFill>
                  <a:srgbClr val="222222"/>
                </a:solidFill>
                <a:latin typeface="Arial"/>
                <a:cs typeface="Arial" charset="0"/>
              </a:rPr>
              <a:t>Functions</a:t>
            </a:r>
          </a:p>
          <a:p>
            <a:pPr marL="763530" lvl="1" indent="-293665" eaLnBrk="1" hangingPunct="1">
              <a:spcBef>
                <a:spcPts val="591"/>
              </a:spcBef>
              <a:buFontTx/>
              <a:buChar char="–"/>
              <a:tabLst>
                <a:tab pos="936466" algn="l"/>
                <a:tab pos="1876195" algn="l"/>
                <a:tab pos="2815924" algn="l"/>
                <a:tab pos="3755653" algn="l"/>
                <a:tab pos="4695381" algn="l"/>
                <a:tab pos="5635110" algn="l"/>
                <a:tab pos="6574839" algn="l"/>
                <a:tab pos="7514568" algn="l"/>
                <a:tab pos="8454297" algn="l"/>
                <a:tab pos="9394026" algn="l"/>
                <a:tab pos="10333755" algn="l"/>
              </a:tabLst>
              <a:defRPr/>
            </a:pPr>
            <a:r>
              <a:rPr lang="en-GB" altLang="en-US" sz="2500" kern="0" dirty="0">
                <a:solidFill>
                  <a:srgbClr val="222222"/>
                </a:solidFill>
                <a:latin typeface="Arial"/>
                <a:cs typeface="Arial" charset="0"/>
              </a:rPr>
              <a:t>Communications</a:t>
            </a:r>
          </a:p>
          <a:p>
            <a:pPr marL="763530" lvl="1" indent="-293665" eaLnBrk="1" hangingPunct="1">
              <a:spcBef>
                <a:spcPts val="591"/>
              </a:spcBef>
              <a:buFontTx/>
              <a:buChar char="–"/>
              <a:tabLst>
                <a:tab pos="936466" algn="l"/>
                <a:tab pos="1876195" algn="l"/>
                <a:tab pos="2815924" algn="l"/>
                <a:tab pos="3755653" algn="l"/>
                <a:tab pos="4695381" algn="l"/>
                <a:tab pos="5635110" algn="l"/>
                <a:tab pos="6574839" algn="l"/>
                <a:tab pos="7514568" algn="l"/>
                <a:tab pos="8454297" algn="l"/>
                <a:tab pos="9394026" algn="l"/>
                <a:tab pos="10333755" algn="l"/>
              </a:tabLst>
              <a:defRPr/>
            </a:pPr>
            <a:r>
              <a:rPr lang="en-GB" altLang="en-US" sz="2500" kern="0" dirty="0">
                <a:solidFill>
                  <a:srgbClr val="222222"/>
                </a:solidFill>
                <a:latin typeface="Arial"/>
                <a:cs typeface="Arial" charset="0"/>
              </a:rPr>
              <a:t>Information</a:t>
            </a: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11</a:t>
            </a:fld>
            <a:endParaRPr lang="en-US" dirty="0"/>
          </a:p>
        </p:txBody>
      </p:sp>
    </p:spTree>
    <p:extLst>
      <p:ext uri="{BB962C8B-B14F-4D97-AF65-F5344CB8AC3E}">
        <p14:creationId xmlns:p14="http://schemas.microsoft.com/office/powerpoint/2010/main" val="34805070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b="1" dirty="0">
                <a:cs typeface="Lucida Sans Unicode" panose="020B0602030504020204" pitchFamily="34" charset="0"/>
              </a:rPr>
              <a:t>Data Responsibilities</a:t>
            </a:r>
          </a:p>
          <a:p>
            <a:pPr>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US" altLang="en-US" dirty="0">
                <a:latin typeface="AdvOT66af078c.B"/>
              </a:rPr>
              <a:t>Data owners</a:t>
            </a:r>
            <a:r>
              <a:rPr lang="en-US" altLang="en-US" dirty="0">
                <a:latin typeface="AdvOTbc475f09"/>
              </a:rPr>
              <a:t>: Members of senior management who are responsible for the security and use of a particular set of information. The data owners usually determine the level of data classification (discussed later), as well as the changes to that classification required by organizational change. The data owners work with subordinate managers to oversee the day-to-day administration of the data.</a:t>
            </a:r>
          </a:p>
          <a:p>
            <a:pPr>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US" altLang="en-US" sz="800" dirty="0">
                <a:latin typeface="AdvOT526a88f1+25"/>
              </a:rPr>
              <a:t>● </a:t>
            </a:r>
            <a:r>
              <a:rPr lang="en-US" altLang="en-US" dirty="0">
                <a:latin typeface="AdvOT66af078c.B"/>
              </a:rPr>
              <a:t>Data custodians</a:t>
            </a:r>
            <a:r>
              <a:rPr lang="en-US" altLang="en-US" dirty="0">
                <a:latin typeface="AdvOTbc475f09"/>
              </a:rPr>
              <a:t>: Working directly with data owners, data custodians are responsible for the information and the systems that process, transmit, and store it. Depending on the size of the organization, this may be a dedicated position, such as the CISO, or it may be an additional responsibility of a systems administrator or other technology manager. The duties of a data custodian often include overseeing data storage and backups, implementing the specific procedures and policies laid out in the security policies and plans, and reporting to the data owner.</a:t>
            </a:r>
          </a:p>
          <a:p>
            <a:pPr>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US" altLang="en-US" sz="800" dirty="0">
                <a:latin typeface="AdvOT526a88f1+25"/>
              </a:rPr>
              <a:t>● </a:t>
            </a:r>
            <a:r>
              <a:rPr lang="en-US" altLang="en-US" dirty="0">
                <a:latin typeface="AdvOT66af078c.B"/>
              </a:rPr>
              <a:t>Data users</a:t>
            </a:r>
            <a:r>
              <a:rPr lang="en-US" altLang="en-US" dirty="0">
                <a:latin typeface="AdvOTbc475f09"/>
              </a:rPr>
              <a:t>: Everyone in the organization is responsible for the security of data, so data users are included here as individuals with an information security role.</a:t>
            </a:r>
            <a:endParaRPr lang="en-GB" altLang="en-US" dirty="0">
              <a:cs typeface="Lucida Sans Unicode" panose="020B0602030504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108</a:t>
            </a:fld>
            <a:endParaRPr lang="en-US" dirty="0"/>
          </a:p>
        </p:txBody>
      </p:sp>
    </p:spTree>
    <p:extLst>
      <p:ext uri="{BB962C8B-B14F-4D97-AF65-F5344CB8AC3E}">
        <p14:creationId xmlns:p14="http://schemas.microsoft.com/office/powerpoint/2010/main" val="14443434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b="1" dirty="0">
                <a:cs typeface="Lucida Sans Unicode" panose="020B0602030504020204" pitchFamily="34" charset="0"/>
              </a:rPr>
              <a:t>Information Security: Is It an Art or a Science?</a:t>
            </a:r>
          </a:p>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With the level of complexity in today’s information systems, the implementation of information security has often been described as a combination of art and science. </a:t>
            </a:r>
          </a:p>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The concept of the security artisan  is based on the way individuals perceived systems technologists since computers became commonplace. </a:t>
            </a:r>
          </a:p>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endParaRPr lang="en-GB" altLang="en-US" dirty="0">
              <a:cs typeface="Lucida Sans Unicode" panose="020B0602030504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109</a:t>
            </a:fld>
            <a:endParaRPr lang="en-US" dirty="0"/>
          </a:p>
        </p:txBody>
      </p:sp>
    </p:spTree>
    <p:extLst>
      <p:ext uri="{BB962C8B-B14F-4D97-AF65-F5344CB8AC3E}">
        <p14:creationId xmlns:p14="http://schemas.microsoft.com/office/powerpoint/2010/main" val="25246625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b="1" dirty="0">
                <a:cs typeface="Lucida Sans Unicode" panose="020B0602030504020204" pitchFamily="34" charset="0"/>
              </a:rPr>
              <a:t>Security as Art</a:t>
            </a:r>
          </a:p>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There are no hard and fast rules regulating the installation of various security mechanisms.  </a:t>
            </a:r>
          </a:p>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Nor are there many universally accepted complete solutions.  </a:t>
            </a:r>
          </a:p>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While there are many manuals to support individual systems, once these systems are interconnected, there is no magic user’s manual for the security of the entire system. </a:t>
            </a:r>
          </a:p>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This is especially true with the complex levels of interaction between users, policy, and technology controls.  </a:t>
            </a:r>
          </a:p>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endParaRPr lang="en-GB" altLang="en-US" dirty="0">
              <a:cs typeface="Lucida Sans Unicode" panose="020B0602030504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110</a:t>
            </a:fld>
            <a:endParaRPr lang="en-US" dirty="0"/>
          </a:p>
        </p:txBody>
      </p:sp>
    </p:spTree>
    <p:extLst>
      <p:ext uri="{BB962C8B-B14F-4D97-AF65-F5344CB8AC3E}">
        <p14:creationId xmlns:p14="http://schemas.microsoft.com/office/powerpoint/2010/main" val="31007002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b="1" dirty="0">
                <a:cs typeface="Lucida Sans Unicode" panose="020B0602030504020204" pitchFamily="34" charset="0"/>
              </a:rPr>
              <a:t>Security as Science</a:t>
            </a:r>
          </a:p>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We are dealing with technology developed by computer scientists and engineers—technology designed to perform at rigorous levels of performance. </a:t>
            </a:r>
          </a:p>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Even with the complexity of the technology, most scientists would agree that specific scientific conditions cause virtually all actions that occur in computer systems. </a:t>
            </a:r>
          </a:p>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Almost every fault, security hole, and systems malfunction is a result of the interaction of specific hardware and software. </a:t>
            </a:r>
          </a:p>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If the developers had sufficient time, they could resolve and eliminate these faults. </a:t>
            </a:r>
          </a:p>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endParaRPr lang="en-GB" altLang="en-US" dirty="0">
              <a:cs typeface="Lucida Sans Unicode" panose="020B0602030504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111</a:t>
            </a:fld>
            <a:endParaRPr lang="en-US" dirty="0"/>
          </a:p>
        </p:txBody>
      </p:sp>
    </p:spTree>
    <p:extLst>
      <p:ext uri="{BB962C8B-B14F-4D97-AF65-F5344CB8AC3E}">
        <p14:creationId xmlns:p14="http://schemas.microsoft.com/office/powerpoint/2010/main" val="28189415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b="1" dirty="0">
                <a:cs typeface="Lucida Sans Unicode" panose="020B0602030504020204" pitchFamily="34" charset="0"/>
              </a:rPr>
              <a:t>Security as a Social Science</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There is a third view: security as a social science.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Social science examines the </a:t>
            </a:r>
            <a:r>
              <a:rPr lang="en-GB" altLang="en-US" dirty="0" err="1">
                <a:cs typeface="Lucida Sans Unicode" panose="020B0602030504020204" pitchFamily="34" charset="0"/>
              </a:rPr>
              <a:t>behavior</a:t>
            </a:r>
            <a:r>
              <a:rPr lang="en-GB" altLang="en-US" dirty="0">
                <a:cs typeface="Lucida Sans Unicode" panose="020B0602030504020204" pitchFamily="34" charset="0"/>
              </a:rPr>
              <a:t> of individuals as they interact with systems, whether societal systems or in our case information systems.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Security begins and ends with the people inside the organization and the people that interact with the system planned or otherwise.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End users that need the very information the security personnel are trying to protect may be the weakest link in the security chain.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By understanding some of the behavioral aspects of organizational science and change management, security administrators can greatly reduce the levels of risk caused by end users and create more acceptable and supportable security profiles.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endParaRPr lang="en-GB" altLang="en-US" sz="1000" dirty="0">
              <a:cs typeface="Lucida Sans Unicode" panose="020B0602030504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112</a:t>
            </a:fld>
            <a:endParaRPr lang="en-US" dirty="0"/>
          </a:p>
        </p:txBody>
      </p:sp>
    </p:spTree>
    <p:extLst>
      <p:ext uri="{BB962C8B-B14F-4D97-AF65-F5344CB8AC3E}">
        <p14:creationId xmlns:p14="http://schemas.microsoft.com/office/powerpoint/2010/main" val="39983066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b="1" dirty="0">
                <a:cs typeface="Lucida Sans Unicode" panose="020B0602030504020204" pitchFamily="34" charset="0"/>
              </a:rPr>
              <a:t>Security as a Social Science</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There is a third view: security as a social science.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Social science examines the </a:t>
            </a:r>
            <a:r>
              <a:rPr lang="en-GB" altLang="en-US" dirty="0" err="1">
                <a:cs typeface="Lucida Sans Unicode" panose="020B0602030504020204" pitchFamily="34" charset="0"/>
              </a:rPr>
              <a:t>behavior</a:t>
            </a:r>
            <a:r>
              <a:rPr lang="en-GB" altLang="en-US" dirty="0">
                <a:cs typeface="Lucida Sans Unicode" panose="020B0602030504020204" pitchFamily="34" charset="0"/>
              </a:rPr>
              <a:t> of individuals as they interact with systems, whether societal systems or in our case information systems.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Security begins and ends with the people inside the organization and the people that interact with the system planned or otherwise.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End users that need the very information the security personnel are trying to protect may be the weakest link in the security chain.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dirty="0">
                <a:cs typeface="Lucida Sans Unicode" panose="020B0602030504020204" pitchFamily="34" charset="0"/>
              </a:rPr>
              <a:t>By understanding some of the behavioral aspects of organizational science and change management, security administrators can greatly reduce the levels of risk caused by end users and create more acceptable and supportable security profiles.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endParaRPr lang="en-GB" altLang="en-US" sz="1000" dirty="0">
              <a:cs typeface="Lucida Sans Unicode" panose="020B0602030504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113</a:t>
            </a:fld>
            <a:endParaRPr lang="en-US" dirty="0"/>
          </a:p>
        </p:txBody>
      </p:sp>
    </p:spTree>
    <p:extLst>
      <p:ext uri="{BB962C8B-B14F-4D97-AF65-F5344CB8AC3E}">
        <p14:creationId xmlns:p14="http://schemas.microsoft.com/office/powerpoint/2010/main" val="4180695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eaLnBrk="1" hangingPunct="1">
              <a:spcBef>
                <a:spcPts val="462"/>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defRPr/>
            </a:pPr>
            <a:r>
              <a:rPr lang="en-GB" altLang="en-US" b="1" dirty="0">
                <a:ea typeface="Lucida Sans Unicode" charset="0"/>
                <a:cs typeface="Lucida Sans Unicode" charset="0"/>
              </a:rPr>
              <a:t>What Is Security? (cont’d.)</a:t>
            </a:r>
          </a:p>
          <a:p>
            <a:pPr marL="352398" indent="-352398">
              <a:spcBef>
                <a:spcPct val="20000"/>
              </a:spcBef>
              <a:buFontTx/>
              <a:buChar char="•"/>
              <a:defRPr/>
            </a:pPr>
            <a:r>
              <a:rPr lang="en-GB" altLang="en-US" sz="2700" kern="0" dirty="0">
                <a:solidFill>
                  <a:srgbClr val="222222"/>
                </a:solidFill>
                <a:latin typeface="Arial"/>
              </a:rPr>
              <a:t>The protection of information and its critical elements, including systems and hardware that use, store, and transmit that information </a:t>
            </a:r>
          </a:p>
          <a:p>
            <a:pPr marL="352398" indent="-352398">
              <a:spcBef>
                <a:spcPct val="20000"/>
              </a:spcBef>
              <a:buFontTx/>
              <a:buChar char="•"/>
              <a:defRPr/>
            </a:pPr>
            <a:r>
              <a:rPr lang="en-GB" altLang="en-US" sz="2700" kern="0" dirty="0">
                <a:solidFill>
                  <a:srgbClr val="222222"/>
                </a:solidFill>
                <a:latin typeface="Arial"/>
              </a:rPr>
              <a:t>Includes information security management, data security, and network security</a:t>
            </a:r>
          </a:p>
          <a:p>
            <a:pPr marL="352398" indent="-352398">
              <a:spcBef>
                <a:spcPct val="20000"/>
              </a:spcBef>
              <a:buFontTx/>
              <a:buChar char="•"/>
              <a:defRPr/>
            </a:pPr>
            <a:r>
              <a:rPr lang="en-GB" altLang="en-US" sz="2700" kern="0" dirty="0">
                <a:solidFill>
                  <a:srgbClr val="222222"/>
                </a:solidFill>
                <a:latin typeface="Arial"/>
              </a:rPr>
              <a:t>C.I.A. triangle</a:t>
            </a:r>
          </a:p>
          <a:p>
            <a:pPr marL="763530" lvl="1" indent="-293665">
              <a:spcBef>
                <a:spcPct val="20000"/>
              </a:spcBef>
              <a:buFontTx/>
              <a:buChar char="–"/>
              <a:defRPr/>
            </a:pPr>
            <a:r>
              <a:rPr lang="en-GB" altLang="en-US" sz="2500" kern="0" dirty="0">
                <a:solidFill>
                  <a:srgbClr val="222222"/>
                </a:solidFill>
                <a:latin typeface="Arial"/>
              </a:rPr>
              <a:t>Is standard based on confidentiality, integrity, and availability, now viewed as inadequate</a:t>
            </a:r>
          </a:p>
          <a:p>
            <a:pPr marL="763530" lvl="1" indent="-293665">
              <a:spcBef>
                <a:spcPct val="20000"/>
              </a:spcBef>
              <a:buFontTx/>
              <a:buChar char="–"/>
              <a:defRPr/>
            </a:pPr>
            <a:r>
              <a:rPr lang="en-GB" altLang="en-US" sz="2500" kern="0" dirty="0">
                <a:solidFill>
                  <a:srgbClr val="222222"/>
                </a:solidFill>
                <a:latin typeface="Arial"/>
              </a:rPr>
              <a:t>Expanded model consists of a list of critical characteristics of information</a:t>
            </a:r>
          </a:p>
          <a:p>
            <a:endParaRPr lang="en-US" dirty="0"/>
          </a:p>
        </p:txBody>
      </p:sp>
      <p:sp>
        <p:nvSpPr>
          <p:cNvPr id="4" name="Slide Number Placeholder 3"/>
          <p:cNvSpPr>
            <a:spLocks noGrp="1"/>
          </p:cNvSpPr>
          <p:nvPr>
            <p:ph type="sldNum" sz="quarter" idx="10"/>
          </p:nvPr>
        </p:nvSpPr>
        <p:spPr/>
        <p:txBody>
          <a:bodyPr/>
          <a:lstStyle/>
          <a:p>
            <a:pPr>
              <a:defRPr/>
            </a:pPr>
            <a:fld id="{61278F2E-F251-4216-9B05-E66403EB759F}" type="slidenum">
              <a:rPr lang="en-US" smtClean="0"/>
              <a:pPr>
                <a:defRPr/>
              </a:pPr>
              <a:t>12</a:t>
            </a:fld>
            <a:endParaRPr lang="en-US" dirty="0"/>
          </a:p>
        </p:txBody>
      </p:sp>
    </p:spTree>
    <p:extLst>
      <p:ext uri="{BB962C8B-B14F-4D97-AF65-F5344CB8AC3E}">
        <p14:creationId xmlns:p14="http://schemas.microsoft.com/office/powerpoint/2010/main" val="348228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6" name="Rectangle 15"/>
          <p:cNvSpPr/>
          <p:nvPr/>
        </p:nvSpPr>
        <p:spPr bwMode="white">
          <a:xfrm>
            <a:off x="0" y="0"/>
            <a:ext cx="9144000" cy="1371600"/>
          </a:xfrm>
          <a:prstGeom prst="rect">
            <a:avLst/>
          </a:prstGeom>
          <a:solidFill>
            <a:srgbClr val="364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1" name="Title 10"/>
          <p:cNvSpPr>
            <a:spLocks noGrp="1"/>
          </p:cNvSpPr>
          <p:nvPr>
            <p:ph type="title"/>
          </p:nvPr>
        </p:nvSpPr>
        <p:spPr>
          <a:xfrm>
            <a:off x="457200" y="228600"/>
            <a:ext cx="8229600" cy="622828"/>
          </a:xfrm>
        </p:spPr>
        <p:txBody>
          <a:bodyPr anchor="t">
            <a:noAutofit/>
          </a:bodyPr>
          <a:lstStyle>
            <a:lvl1pPr>
              <a:defRPr sz="3600">
                <a:latin typeface="Arial" pitchFamily="34" charset="0"/>
                <a:ea typeface="Verdana" pitchFamily="34" charset="0"/>
                <a:cs typeface="Arial" pitchFamily="34" charset="0"/>
              </a:defRPr>
            </a:lvl1pPr>
          </a:lstStyle>
          <a:p>
            <a:r>
              <a:rPr lang="en-US"/>
              <a:t>Click to edit Master title style</a:t>
            </a:r>
            <a:endParaRPr lang="en-US" dirty="0"/>
          </a:p>
        </p:txBody>
      </p:sp>
      <p:sp>
        <p:nvSpPr>
          <p:cNvPr id="7" name="Conten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400">
                <a:solidFill>
                  <a:schemeClr val="bg1"/>
                </a:solidFill>
                <a:latin typeface="Arial" pitchFamily="34" charset="0"/>
                <a:ea typeface="Verdana" pitchFamily="34" charset="0"/>
                <a:cs typeface="Arial" pitchFamily="34" charset="0"/>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4400" baseline="0">
                <a:latin typeface="Arial" pitchFamily="34" charset="0"/>
                <a:ea typeface="Verdana" pitchFamily="34" charset="0"/>
                <a:cs typeface="Arial" pitchFamily="34" charset="0"/>
              </a:defRPr>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800">
                <a:latin typeface="Arial" pitchFamily="34" charset="0"/>
                <a:ea typeface="Verdana" pitchFamily="34" charset="0"/>
                <a:cs typeface="Arial" pitchFamily="34" charset="0"/>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2" name="Rectangle 11"/>
          <p:cNvSpPr/>
          <p:nvPr userDrawn="1"/>
        </p:nvSpPr>
        <p:spPr bwMode="white">
          <a:xfrm>
            <a:off x="-7938" y="6248400"/>
            <a:ext cx="9161464" cy="629874"/>
          </a:xfrm>
          <a:prstGeom prst="rect">
            <a:avLst/>
          </a:prstGeom>
          <a:solidFill>
            <a:srgbClr val="364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Tree>
    <p:extLst>
      <p:ext uri="{BB962C8B-B14F-4D97-AF65-F5344CB8AC3E}">
        <p14:creationId xmlns:p14="http://schemas.microsoft.com/office/powerpoint/2010/main" val="229048392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 y="27709"/>
            <a:ext cx="9052560" cy="1039091"/>
          </a:xfrm>
        </p:spPr>
        <p:txBody>
          <a:bodyPr>
            <a:normAutofit/>
          </a:bodyPr>
          <a:lstStyle>
            <a:lvl1pPr algn="ctr">
              <a:defRPr sz="3600">
                <a:latin typeface="Arial" pitchFamily="34" charset="0"/>
                <a:ea typeface="Verdana"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364162"/>
              </a:buClr>
              <a:buSzPct val="100000"/>
              <a:defRPr/>
            </a:lvl1pPr>
            <a:lvl2pPr>
              <a:buClr>
                <a:srgbClr val="364162"/>
              </a:buClr>
              <a:defRPr/>
            </a:lvl2pPr>
            <a:lvl3pPr marL="1143000" indent="-228600">
              <a:buClr>
                <a:srgbClr val="364162"/>
              </a:buClr>
              <a:buFont typeface="Wingdings" pitchFamily="2" charset="2"/>
              <a:buChar char="§"/>
              <a:defRPr/>
            </a:lvl3pPr>
            <a:lvl4pPr marL="1600200" indent="-228600">
              <a:buClr>
                <a:srgbClr val="364162"/>
              </a:buClr>
              <a:buFont typeface="Courier New" pitchFamily="49" charset="0"/>
              <a:buChar char="o"/>
              <a:defRPr/>
            </a:lvl4pPr>
            <a:lvl5pPr>
              <a:buClr>
                <a:srgbClr val="364162"/>
              </a:buCl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4633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igure + Caption Layout">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a:xfrm>
            <a:off x="519169" y="357626"/>
            <a:ext cx="8032638" cy="1004011"/>
          </a:xfrm>
        </p:spPr>
        <p:txBody>
          <a:bodyPr>
            <a:normAutofit/>
          </a:bodyPr>
          <a:lstStyle>
            <a:lvl1pPr algn="ctr">
              <a:defRPr sz="3600" b="0">
                <a:solidFill>
                  <a:schemeClr val="tx1"/>
                </a:solidFill>
              </a:defRPr>
            </a:lvl1pPr>
          </a:lstStyle>
          <a:p>
            <a:r>
              <a:rPr lang="en-US"/>
              <a:t>Click to edit Master title style</a:t>
            </a:r>
            <a:endParaRPr lang="en-US" dirty="0"/>
          </a:p>
        </p:txBody>
      </p:sp>
      <p:sp>
        <p:nvSpPr>
          <p:cNvPr id="6" name="Rectangle 5"/>
          <p:cNvSpPr/>
          <p:nvPr/>
        </p:nvSpPr>
        <p:spPr bwMode="white">
          <a:xfrm>
            <a:off x="-7937" y="6248400"/>
            <a:ext cx="9151937" cy="617539"/>
          </a:xfrm>
          <a:prstGeom prst="rect">
            <a:avLst/>
          </a:prstGeom>
          <a:solidFill>
            <a:srgbClr val="36416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 name="Content Placeholder 3"/>
          <p:cNvSpPr>
            <a:spLocks noGrp="1"/>
          </p:cNvSpPr>
          <p:nvPr>
            <p:ph sz="quarter" idx="10"/>
          </p:nvPr>
        </p:nvSpPr>
        <p:spPr>
          <a:xfrm>
            <a:off x="491331" y="5181600"/>
            <a:ext cx="8153400" cy="83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pyright" descr="Pearson: Copyright 2015, 2012, 2009"/>
          <p:cNvSpPr txBox="1">
            <a:spLocks noChangeArrowheads="1"/>
          </p:cNvSpPr>
          <p:nvPr userDrawn="1"/>
        </p:nvSpPr>
        <p:spPr bwMode="auto">
          <a:xfrm>
            <a:off x="1478450" y="6270381"/>
            <a:ext cx="7589350" cy="582256"/>
          </a:xfrm>
          <a:prstGeom prst="rect">
            <a:avLst/>
          </a:prstGeom>
          <a:solidFill>
            <a:srgbClr val="364162"/>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algn="ctr">
              <a:defRPr/>
            </a:pPr>
            <a:r>
              <a:rPr lang="en-US" sz="1200" dirty="0">
                <a:solidFill>
                  <a:prstClr val="white"/>
                </a:solidFill>
                <a:ea typeface="ＭＳ Ｐゴシック" charset="-128"/>
                <a:cs typeface="Arial" charset="0"/>
              </a:rPr>
              <a:t>Copyright </a:t>
            </a:r>
            <a:r>
              <a:rPr lang="en-US" sz="1200" dirty="0">
                <a:solidFill>
                  <a:prstClr val="white"/>
                </a:solidFill>
                <a:ea typeface="+mn-ea"/>
                <a:cs typeface="Arial" charset="0"/>
              </a:rPr>
              <a:t>© 2018 Cengage. May not be copied, scanned, or duplicated, in whole or in part, except for use as permitted in a license distributed with a certain product or service or otherwise on a password-protected website for classroom use.</a:t>
            </a:r>
          </a:p>
        </p:txBody>
      </p:sp>
      <p:pic>
        <p:nvPicPr>
          <p:cNvPr id="8"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345959"/>
            <a:ext cx="1316182" cy="435841"/>
          </a:xfrm>
          <a:prstGeom prst="rect">
            <a:avLst/>
          </a:prstGeom>
          <a:solidFill>
            <a:srgbClr val="364162"/>
          </a:solidFill>
          <a:ln>
            <a:noFill/>
          </a:ln>
        </p:spPr>
      </p:pic>
    </p:spTree>
    <p:extLst>
      <p:ext uri="{BB962C8B-B14F-4D97-AF65-F5344CB8AC3E}">
        <p14:creationId xmlns:p14="http://schemas.microsoft.com/office/powerpoint/2010/main" val="3135361725"/>
      </p:ext>
    </p:extLst>
  </p:cSld>
  <p:clrMapOvr>
    <a:masterClrMapping/>
  </p:clrMapOvr>
  <p:transition spd="slow"/>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white">
          <a:xfrm>
            <a:off x="-7938" y="6324600"/>
            <a:ext cx="9161464" cy="629874"/>
          </a:xfrm>
          <a:prstGeom prst="rect">
            <a:avLst/>
          </a:prstGeom>
          <a:solidFill>
            <a:srgbClr val="364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 name="Copyright" descr="Pearson: Copyright 2015, 2012, 2009"/>
          <p:cNvSpPr txBox="1">
            <a:spLocks noChangeArrowheads="1"/>
          </p:cNvSpPr>
          <p:nvPr/>
        </p:nvSpPr>
        <p:spPr bwMode="auto">
          <a:xfrm>
            <a:off x="1388395" y="6394712"/>
            <a:ext cx="7714039" cy="504445"/>
          </a:xfrm>
          <a:prstGeom prst="rect">
            <a:avLst/>
          </a:prstGeom>
          <a:solidFill>
            <a:srgbClr val="364162"/>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algn="ctr">
              <a:defRPr/>
            </a:pPr>
            <a:r>
              <a:rPr lang="en-US" sz="1200" dirty="0">
                <a:solidFill>
                  <a:prstClr val="white"/>
                </a:solidFill>
                <a:ea typeface="ＭＳ Ｐゴシック" charset="-128"/>
                <a:cs typeface="Arial" charset="0"/>
              </a:rPr>
              <a:t>Copyright </a:t>
            </a:r>
            <a:r>
              <a:rPr lang="en-US" sz="1200" dirty="0">
                <a:solidFill>
                  <a:prstClr val="white"/>
                </a:solidFill>
                <a:ea typeface="+mn-ea"/>
                <a:cs typeface="Arial" charset="0"/>
              </a:rPr>
              <a:t>© 2018 Cengage. May not be copied, scanned, or duplicated, in whole or in part, except for use as permitted in a license distributed with a certain product or service or otherwise on a password-protected website for classroom use.</a:t>
            </a:r>
          </a:p>
        </p:txBody>
      </p:sp>
      <p:pic>
        <p:nvPicPr>
          <p:cNvPr id="9"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422159"/>
            <a:ext cx="1316182" cy="435841"/>
          </a:xfrm>
          <a:prstGeom prst="rect">
            <a:avLst/>
          </a:prstGeom>
          <a:solidFill>
            <a:srgbClr val="364162"/>
          </a:solidFill>
          <a:ln>
            <a:noFill/>
          </a:ln>
        </p:spPr>
      </p:pic>
    </p:spTree>
    <p:extLst>
      <p:ext uri="{BB962C8B-B14F-4D97-AF65-F5344CB8AC3E}">
        <p14:creationId xmlns:p14="http://schemas.microsoft.com/office/powerpoint/2010/main" val="295587022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677"/>
        <p:cNvGrpSpPr/>
        <p:nvPr/>
      </p:nvGrpSpPr>
      <p:grpSpPr>
        <a:xfrm>
          <a:off x="0" y="0"/>
          <a:ext cx="0" cy="0"/>
          <a:chOff x="0" y="0"/>
          <a:chExt cx="0" cy="0"/>
        </a:xfrm>
      </p:grpSpPr>
      <p:sp>
        <p:nvSpPr>
          <p:cNvPr id="2678" name="Google Shape;2678;p9"/>
          <p:cNvSpPr txBox="1">
            <a:spLocks noGrp="1"/>
          </p:cNvSpPr>
          <p:nvPr>
            <p:ph type="body" idx="1"/>
          </p:nvPr>
        </p:nvSpPr>
        <p:spPr>
          <a:xfrm>
            <a:off x="624925" y="5570267"/>
            <a:ext cx="6759300" cy="692800"/>
          </a:xfrm>
          <a:prstGeom prst="rect">
            <a:avLst/>
          </a:prstGeom>
        </p:spPr>
        <p:txBody>
          <a:bodyPr spcFirstLastPara="1" wrap="square" lIns="91425" tIns="91425" rIns="91425" bIns="91425" anchor="t" anchorCtr="0">
            <a:noAutofit/>
          </a:bodyPr>
          <a:lstStyle>
            <a:lvl1pPr marL="457189" lvl="0" indent="-228594">
              <a:spcBef>
                <a:spcPts val="360"/>
              </a:spcBef>
              <a:spcAft>
                <a:spcPts val="0"/>
              </a:spcAft>
              <a:buSzPts val="1800"/>
              <a:buNone/>
              <a:defRPr sz="1800">
                <a:latin typeface="+mn-lt"/>
              </a:defRPr>
            </a:lvl1pPr>
          </a:lstStyle>
          <a:p>
            <a:pPr lvl="0"/>
            <a:r>
              <a:rPr lang="en-US"/>
              <a:t>Click to edit Master text styles</a:t>
            </a:r>
          </a:p>
        </p:txBody>
      </p:sp>
      <p:sp>
        <p:nvSpPr>
          <p:cNvPr id="2679" name="Google Shape;2679;p9"/>
          <p:cNvSpPr txBox="1">
            <a:spLocks noGrp="1"/>
          </p:cNvSpPr>
          <p:nvPr>
            <p:ph type="sldNum" idx="12"/>
          </p:nvPr>
        </p:nvSpPr>
        <p:spPr>
          <a:xfrm>
            <a:off x="91531" y="6293601"/>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F886242-0533-48E9-B7CB-E40297567C22}" type="slidenum">
              <a:rPr lang="en-US" smtClean="0"/>
              <a:t>‹#›</a:t>
            </a:fld>
            <a:endParaRPr lang="en-US"/>
          </a:p>
        </p:txBody>
      </p:sp>
      <p:grpSp>
        <p:nvGrpSpPr>
          <p:cNvPr id="2680" name="Google Shape;2680;p9"/>
          <p:cNvGrpSpPr/>
          <p:nvPr/>
        </p:nvGrpSpPr>
        <p:grpSpPr>
          <a:xfrm rot="10800000">
            <a:off x="8851487" y="38276"/>
            <a:ext cx="264012" cy="6781736"/>
            <a:chOff x="5307800" y="238125"/>
            <a:chExt cx="271925" cy="5238750"/>
          </a:xfrm>
        </p:grpSpPr>
        <p:sp>
          <p:nvSpPr>
            <p:cNvPr id="2681" name="Google Shape;2681;p9"/>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82" name="Google Shape;2682;p9"/>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83" name="Google Shape;2683;p9"/>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84" name="Google Shape;2684;p9"/>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85" name="Google Shape;2685;p9"/>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86" name="Google Shape;2686;p9"/>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87" name="Google Shape;2687;p9"/>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88" name="Google Shape;2688;p9"/>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89" name="Google Shape;2689;p9"/>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90" name="Google Shape;2690;p9"/>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91" name="Google Shape;2691;p9"/>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92" name="Google Shape;2692;p9"/>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93" name="Google Shape;2693;p9"/>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94" name="Google Shape;2694;p9"/>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95" name="Google Shape;2695;p9"/>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96" name="Google Shape;2696;p9"/>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97" name="Google Shape;2697;p9"/>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98" name="Google Shape;2698;p9"/>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99" name="Google Shape;2699;p9"/>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00" name="Google Shape;2700;p9"/>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01" name="Google Shape;2701;p9"/>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02" name="Google Shape;2702;p9"/>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03" name="Google Shape;2703;p9"/>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04" name="Google Shape;2704;p9"/>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05" name="Google Shape;2705;p9"/>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06" name="Google Shape;2706;p9"/>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07" name="Google Shape;2707;p9"/>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08" name="Google Shape;2708;p9"/>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09" name="Google Shape;2709;p9"/>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10" name="Google Shape;2710;p9"/>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11" name="Google Shape;2711;p9"/>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12" name="Google Shape;2712;p9"/>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13" name="Google Shape;2713;p9"/>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14" name="Google Shape;2714;p9"/>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15" name="Google Shape;2715;p9"/>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16" name="Google Shape;2716;p9"/>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17" name="Google Shape;2717;p9"/>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18" name="Google Shape;2718;p9"/>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19" name="Google Shape;2719;p9"/>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20" name="Google Shape;2720;p9"/>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21" name="Google Shape;2721;p9"/>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22" name="Google Shape;2722;p9"/>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23" name="Google Shape;2723;p9"/>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24" name="Google Shape;2724;p9"/>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25" name="Google Shape;2725;p9"/>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26" name="Google Shape;2726;p9"/>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27" name="Google Shape;2727;p9"/>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28" name="Google Shape;2728;p9"/>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29" name="Google Shape;2729;p9"/>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30" name="Google Shape;2730;p9"/>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31" name="Google Shape;2731;p9"/>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32" name="Google Shape;2732;p9"/>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33" name="Google Shape;2733;p9"/>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34" name="Google Shape;2734;p9"/>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35" name="Google Shape;2735;p9"/>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36" name="Google Shape;2736;p9"/>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37" name="Google Shape;2737;p9"/>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738" name="Google Shape;2738;p9"/>
          <p:cNvGrpSpPr/>
          <p:nvPr/>
        </p:nvGrpSpPr>
        <p:grpSpPr>
          <a:xfrm rot="10800000">
            <a:off x="7828571" y="38276"/>
            <a:ext cx="1140783" cy="6781736"/>
            <a:chOff x="5458325" y="238125"/>
            <a:chExt cx="1174975" cy="5238750"/>
          </a:xfrm>
        </p:grpSpPr>
        <p:sp>
          <p:nvSpPr>
            <p:cNvPr id="2739" name="Google Shape;2739;p9"/>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40" name="Google Shape;2740;p9"/>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41" name="Google Shape;2741;p9"/>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42" name="Google Shape;2742;p9"/>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43" name="Google Shape;2743;p9"/>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44" name="Google Shape;2744;p9"/>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45" name="Google Shape;2745;p9"/>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46" name="Google Shape;2746;p9"/>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47" name="Google Shape;2747;p9"/>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48" name="Google Shape;2748;p9"/>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49" name="Google Shape;2749;p9"/>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50" name="Google Shape;2750;p9"/>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51" name="Google Shape;2751;p9"/>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52" name="Google Shape;2752;p9"/>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53" name="Google Shape;2753;p9"/>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54" name="Google Shape;2754;p9"/>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55" name="Google Shape;2755;p9"/>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56" name="Google Shape;2756;p9"/>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57" name="Google Shape;2757;p9"/>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58" name="Google Shape;2758;p9"/>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59" name="Google Shape;2759;p9"/>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60" name="Google Shape;2760;p9"/>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61" name="Google Shape;2761;p9"/>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62" name="Google Shape;2762;p9"/>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63" name="Google Shape;2763;p9"/>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64" name="Google Shape;2764;p9"/>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65" name="Google Shape;2765;p9"/>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66" name="Google Shape;2766;p9"/>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67" name="Google Shape;2767;p9"/>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68" name="Google Shape;2768;p9"/>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69" name="Google Shape;2769;p9"/>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70" name="Google Shape;2770;p9"/>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71" name="Google Shape;2771;p9"/>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72" name="Google Shape;2772;p9"/>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73" name="Google Shape;2773;p9"/>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74" name="Google Shape;2774;p9"/>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75" name="Google Shape;2775;p9"/>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76" name="Google Shape;2776;p9"/>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77" name="Google Shape;2777;p9"/>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78" name="Google Shape;2778;p9"/>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79" name="Google Shape;2779;p9"/>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80" name="Google Shape;2780;p9"/>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81" name="Google Shape;2781;p9"/>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82" name="Google Shape;2782;p9"/>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83" name="Google Shape;2783;p9"/>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84" name="Google Shape;2784;p9"/>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85" name="Google Shape;2785;p9"/>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86" name="Google Shape;2786;p9"/>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87" name="Google Shape;2787;p9"/>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88" name="Google Shape;2788;p9"/>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89" name="Google Shape;2789;p9"/>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90" name="Google Shape;2790;p9"/>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91" name="Google Shape;2791;p9"/>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92" name="Google Shape;2792;p9"/>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93" name="Google Shape;2793;p9"/>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94" name="Google Shape;2794;p9"/>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95" name="Google Shape;2795;p9"/>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96" name="Google Shape;2796;p9"/>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97" name="Google Shape;2797;p9"/>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98" name="Google Shape;2798;p9"/>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99" name="Google Shape;2799;p9"/>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00" name="Google Shape;2800;p9"/>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801" name="Google Shape;2801;p9"/>
          <p:cNvGrpSpPr/>
          <p:nvPr/>
        </p:nvGrpSpPr>
        <p:grpSpPr>
          <a:xfrm rot="10800000">
            <a:off x="7682452" y="38277"/>
            <a:ext cx="994639" cy="6586909"/>
            <a:chOff x="5759350" y="388625"/>
            <a:chExt cx="1024450" cy="5088250"/>
          </a:xfrm>
        </p:grpSpPr>
        <p:sp>
          <p:nvSpPr>
            <p:cNvPr id="2802" name="Google Shape;2802;p9"/>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03" name="Google Shape;2803;p9"/>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04" name="Google Shape;2804;p9"/>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05" name="Google Shape;2805;p9"/>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06" name="Google Shape;2806;p9"/>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07" name="Google Shape;2807;p9"/>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08" name="Google Shape;2808;p9"/>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09" name="Google Shape;2809;p9"/>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10" name="Google Shape;2810;p9"/>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11" name="Google Shape;2811;p9"/>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12" name="Google Shape;2812;p9"/>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13" name="Google Shape;2813;p9"/>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14" name="Google Shape;2814;p9"/>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15" name="Google Shape;2815;p9"/>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16" name="Google Shape;2816;p9"/>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17" name="Google Shape;2817;p9"/>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18" name="Google Shape;2818;p9"/>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19" name="Google Shape;2819;p9"/>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20" name="Google Shape;2820;p9"/>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21" name="Google Shape;2821;p9"/>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22" name="Google Shape;2822;p9"/>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23" name="Google Shape;2823;p9"/>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24" name="Google Shape;2824;p9"/>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25" name="Google Shape;2825;p9"/>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26" name="Google Shape;2826;p9"/>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27" name="Google Shape;2827;p9"/>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28" name="Google Shape;2828;p9"/>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29" name="Google Shape;2829;p9"/>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30" name="Google Shape;2830;p9"/>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31" name="Google Shape;2831;p9"/>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32" name="Google Shape;2832;p9"/>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33" name="Google Shape;2833;p9"/>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34" name="Google Shape;2834;p9"/>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35" name="Google Shape;2835;p9"/>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36" name="Google Shape;2836;p9"/>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37" name="Google Shape;2837;p9"/>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38" name="Google Shape;2838;p9"/>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39" name="Google Shape;2839;p9"/>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40" name="Google Shape;2840;p9"/>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41" name="Google Shape;2841;p9"/>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42" name="Google Shape;2842;p9"/>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43" name="Google Shape;2843;p9"/>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44" name="Google Shape;2844;p9"/>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45" name="Google Shape;2845;p9"/>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46" name="Google Shape;2846;p9"/>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47" name="Google Shape;2847;p9"/>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48" name="Google Shape;2848;p9"/>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49" name="Google Shape;2849;p9"/>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50" name="Google Shape;2850;p9"/>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51" name="Google Shape;2851;p9"/>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52" name="Google Shape;2852;p9"/>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53" name="Google Shape;2853;p9"/>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54" name="Google Shape;2854;p9"/>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55" name="Google Shape;2855;p9"/>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56" name="Google Shape;2856;p9"/>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57" name="Google Shape;2857;p9"/>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58" name="Google Shape;2858;p9"/>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59" name="Google Shape;2859;p9"/>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60" name="Google Shape;2860;p9"/>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61" name="Google Shape;2861;p9"/>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62" name="Google Shape;2862;p9"/>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63" name="Google Shape;2863;p9"/>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64" name="Google Shape;2864;p9"/>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65" name="Google Shape;2865;p9"/>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66" name="Google Shape;2866;p9"/>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67" name="Google Shape;2867;p9"/>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68" name="Google Shape;2868;p9"/>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69" name="Google Shape;2869;p9"/>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70" name="Google Shape;2870;p9"/>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71" name="Google Shape;2871;p9"/>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72" name="Google Shape;2872;p9"/>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73" name="Google Shape;2873;p9"/>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74" name="Google Shape;2874;p9"/>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75" name="Google Shape;2875;p9"/>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76" name="Google Shape;2876;p9"/>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77" name="Google Shape;2877;p9"/>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78" name="Google Shape;2878;p9"/>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79" name="Google Shape;2879;p9"/>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80" name="Google Shape;2880;p9"/>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81" name="Google Shape;2881;p9"/>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82" name="Google Shape;2882;p9"/>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83" name="Google Shape;2883;p9"/>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84" name="Google Shape;2884;p9"/>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85" name="Google Shape;2885;p9"/>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86" name="Google Shape;2886;p9"/>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87" name="Google Shape;2887;p9"/>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88" name="Google Shape;2888;p9"/>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89" name="Google Shape;2889;p9"/>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90" name="Google Shape;2890;p9"/>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91" name="Google Shape;2891;p9"/>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92" name="Google Shape;2892;p9"/>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93" name="Google Shape;2893;p9"/>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94" name="Google Shape;2894;p9"/>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95" name="Google Shape;2895;p9"/>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96" name="Google Shape;2896;p9"/>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97" name="Google Shape;2897;p9"/>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98" name="Google Shape;2898;p9"/>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99" name="Google Shape;2899;p9"/>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00" name="Google Shape;2900;p9"/>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01" name="Google Shape;2901;p9"/>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02" name="Google Shape;2902;p9"/>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903" name="Google Shape;2903;p9"/>
          <p:cNvGrpSpPr/>
          <p:nvPr/>
        </p:nvGrpSpPr>
        <p:grpSpPr>
          <a:xfrm rot="10800000">
            <a:off x="7682452" y="38276"/>
            <a:ext cx="1140783" cy="6781736"/>
            <a:chOff x="5608825" y="238125"/>
            <a:chExt cx="1174975" cy="5238750"/>
          </a:xfrm>
        </p:grpSpPr>
        <p:sp>
          <p:nvSpPr>
            <p:cNvPr id="2904" name="Google Shape;2904;p9"/>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05" name="Google Shape;2905;p9"/>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06" name="Google Shape;2906;p9"/>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07" name="Google Shape;2907;p9"/>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08" name="Google Shape;2908;p9"/>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09" name="Google Shape;2909;p9"/>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10" name="Google Shape;2910;p9"/>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11" name="Google Shape;2911;p9"/>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12" name="Google Shape;2912;p9"/>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13" name="Google Shape;2913;p9"/>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14" name="Google Shape;2914;p9"/>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15" name="Google Shape;2915;p9"/>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16" name="Google Shape;2916;p9"/>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17" name="Google Shape;2917;p9"/>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18" name="Google Shape;2918;p9"/>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19" name="Google Shape;2919;p9"/>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20" name="Google Shape;2920;p9"/>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21" name="Google Shape;2921;p9"/>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22" name="Google Shape;2922;p9"/>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23" name="Google Shape;2923;p9"/>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24" name="Google Shape;2924;p9"/>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25" name="Google Shape;2925;p9"/>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26" name="Google Shape;2926;p9"/>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27" name="Google Shape;2927;p9"/>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28" name="Google Shape;2928;p9"/>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29" name="Google Shape;2929;p9"/>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30" name="Google Shape;2930;p9"/>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31" name="Google Shape;2931;p9"/>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32" name="Google Shape;2932;p9"/>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33" name="Google Shape;2933;p9"/>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34" name="Google Shape;2934;p9"/>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35" name="Google Shape;2935;p9"/>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36" name="Google Shape;2936;p9"/>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37" name="Google Shape;2937;p9"/>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38" name="Google Shape;2938;p9"/>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39" name="Google Shape;2939;p9"/>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40" name="Google Shape;2940;p9"/>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41" name="Google Shape;2941;p9"/>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42" name="Google Shape;2942;p9"/>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43" name="Google Shape;2943;p9"/>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44" name="Google Shape;2944;p9"/>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45" name="Google Shape;2945;p9"/>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46" name="Google Shape;2946;p9"/>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47" name="Google Shape;2947;p9"/>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48" name="Google Shape;2948;p9"/>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49" name="Google Shape;2949;p9"/>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50" name="Google Shape;2950;p9"/>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51" name="Google Shape;2951;p9"/>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52" name="Google Shape;2952;p9"/>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53" name="Google Shape;2953;p9"/>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846203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chemeClr val="accent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8851487" y="38276"/>
            <a:ext cx="264012" cy="6781736"/>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289" name="Google Shape;3289;p11"/>
          <p:cNvGrpSpPr/>
          <p:nvPr/>
        </p:nvGrpSpPr>
        <p:grpSpPr>
          <a:xfrm rot="10800000">
            <a:off x="7828571" y="38276"/>
            <a:ext cx="1140783" cy="6781736"/>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352" name="Google Shape;3352;p11"/>
          <p:cNvGrpSpPr/>
          <p:nvPr/>
        </p:nvGrpSpPr>
        <p:grpSpPr>
          <a:xfrm rot="10800000">
            <a:off x="7682452" y="38277"/>
            <a:ext cx="994639" cy="6586909"/>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454" name="Google Shape;3454;p11"/>
          <p:cNvGrpSpPr/>
          <p:nvPr/>
        </p:nvGrpSpPr>
        <p:grpSpPr>
          <a:xfrm rot="10800000">
            <a:off x="7682452" y="38276"/>
            <a:ext cx="1140783" cy="6781736"/>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3505" name="Google Shape;3505;p11"/>
          <p:cNvSpPr txBox="1">
            <a:spLocks noGrp="1"/>
          </p:cNvSpPr>
          <p:nvPr>
            <p:ph type="sldNum" idx="12"/>
          </p:nvPr>
        </p:nvSpPr>
        <p:spPr>
          <a:xfrm>
            <a:off x="91531" y="6293601"/>
            <a:ext cx="548700" cy="524800"/>
          </a:xfrm>
          <a:prstGeom prst="rect">
            <a:avLst/>
          </a:prstGeom>
        </p:spPr>
        <p:txBody>
          <a:bodyPr spcFirstLastPara="1" wrap="square" lIns="91425" tIns="91425" rIns="91425" bIns="91425" anchor="ctr"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fld id="{CF886242-0533-48E9-B7CB-E40297567C22}" type="slidenum">
              <a:rPr lang="en-US" smtClean="0"/>
              <a:t>‹#›</a:t>
            </a:fld>
            <a:endParaRPr lang="en-US"/>
          </a:p>
        </p:txBody>
      </p:sp>
    </p:spTree>
    <p:extLst>
      <p:ext uri="{BB962C8B-B14F-4D97-AF65-F5344CB8AC3E}">
        <p14:creationId xmlns:p14="http://schemas.microsoft.com/office/powerpoint/2010/main" val="4079375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Content Placeholder 1"/>
          <p:cNvSpPr>
            <a:spLocks noGrp="1"/>
          </p:cNvSpPr>
          <p:nvPr>
            <p:ph type="title"/>
          </p:nvPr>
        </p:nvSpPr>
        <p:spPr>
          <a:xfrm>
            <a:off x="457200" y="27709"/>
            <a:ext cx="8229600" cy="1039091"/>
          </a:xfrm>
          <a:prstGeom prst="rect">
            <a:avLst/>
          </a:prstGeom>
        </p:spPr>
        <p:txBody>
          <a:bodyPr vert="horz" lIns="91440" tIns="45720" rIns="91440" bIns="45720" rtlCol="0" anchor="ctr">
            <a:normAutofit/>
          </a:bodyPr>
          <a:lstStyle/>
          <a:p>
            <a:r>
              <a:rPr lang="en-US"/>
              <a:t>Click to edit Master title style</a:t>
            </a:r>
          </a:p>
        </p:txBody>
      </p:sp>
      <p:sp>
        <p:nvSpPr>
          <p:cNvPr id="3" name="Content Placeholder 2"/>
          <p:cNvSpPr>
            <a:spLocks noGrp="1"/>
          </p:cNvSpPr>
          <p:nvPr>
            <p:ph type="body" idx="1"/>
          </p:nvPr>
        </p:nvSpPr>
        <p:spPr>
          <a:xfrm>
            <a:off x="228600" y="1295400"/>
            <a:ext cx="8763000" cy="4830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p:nvSpPr>
        <p:spPr bwMode="white">
          <a:xfrm>
            <a:off x="0" y="0"/>
            <a:ext cx="9144000" cy="1133554"/>
          </a:xfrm>
          <a:prstGeom prst="rect">
            <a:avLst/>
          </a:prstGeom>
          <a:solidFill>
            <a:srgbClr val="364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4" name="Rectangle 13"/>
          <p:cNvSpPr/>
          <p:nvPr/>
        </p:nvSpPr>
        <p:spPr bwMode="white">
          <a:xfrm>
            <a:off x="-7938" y="6248400"/>
            <a:ext cx="9161464" cy="629874"/>
          </a:xfrm>
          <a:prstGeom prst="rect">
            <a:avLst/>
          </a:prstGeom>
          <a:solidFill>
            <a:srgbClr val="364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8" name="Copyright" descr="Pearson: Copyright 2015, 2012, 2009"/>
          <p:cNvSpPr txBox="1">
            <a:spLocks noChangeArrowheads="1"/>
          </p:cNvSpPr>
          <p:nvPr/>
        </p:nvSpPr>
        <p:spPr bwMode="auto">
          <a:xfrm>
            <a:off x="1478450" y="6270381"/>
            <a:ext cx="7589350" cy="582256"/>
          </a:xfrm>
          <a:prstGeom prst="rect">
            <a:avLst/>
          </a:prstGeom>
          <a:solidFill>
            <a:srgbClr val="364162"/>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algn="ctr">
              <a:defRPr/>
            </a:pPr>
            <a:r>
              <a:rPr lang="en-US" sz="1200" dirty="0">
                <a:solidFill>
                  <a:prstClr val="white"/>
                </a:solidFill>
                <a:ea typeface="ＭＳ Ｐゴシック" charset="-128"/>
                <a:cs typeface="Arial" charset="0"/>
              </a:rPr>
              <a:t>Copyright </a:t>
            </a:r>
            <a:r>
              <a:rPr lang="en-US" sz="1200" dirty="0">
                <a:solidFill>
                  <a:prstClr val="white"/>
                </a:solidFill>
                <a:ea typeface="+mn-ea"/>
                <a:cs typeface="Arial" charset="0"/>
              </a:rPr>
              <a:t>© 2018 Cengage. May not be copied, scanned, or duplicated, in whole or in part, except for use as permitted in a license distributed with a certain product or service or otherwise on a password-protected website for classroom use.</a:t>
            </a:r>
          </a:p>
        </p:txBody>
      </p:sp>
      <p:pic>
        <p:nvPicPr>
          <p:cNvPr id="9" name="Picture 4"/>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6345959"/>
            <a:ext cx="1316182" cy="435841"/>
          </a:xfrm>
          <a:prstGeom prst="rect">
            <a:avLst/>
          </a:prstGeom>
          <a:solidFill>
            <a:srgbClr val="364162"/>
          </a:solidFill>
          <a:ln>
            <a:noFill/>
          </a:ln>
        </p:spPr>
      </p:pic>
      <p:sp>
        <p:nvSpPr>
          <p:cNvPr id="11" name="Rectangle 5"/>
          <p:cNvSpPr>
            <a:spLocks noGrp="1" noChangeArrowheads="1"/>
          </p:cNvSpPr>
          <p:nvPr>
            <p:ph type="title"/>
          </p:nvPr>
        </p:nvSpPr>
        <p:spPr bwMode="auto">
          <a:xfrm>
            <a:off x="76200" y="38100"/>
            <a:ext cx="8915400" cy="104156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Tree>
    <p:extLst>
      <p:ext uri="{BB962C8B-B14F-4D97-AF65-F5344CB8AC3E}">
        <p14:creationId xmlns:p14="http://schemas.microsoft.com/office/powerpoint/2010/main" val="305622140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Lst>
  <p:hf hdr="0" ftr="0" dt="0"/>
  <p:txStyles>
    <p:titleStyle>
      <a:lvl1pPr algn="ctr" defTabSz="914400" rtl="0" eaLnBrk="1" latinLnBrk="0" hangingPunct="1">
        <a:spcBef>
          <a:spcPct val="0"/>
        </a:spcBef>
        <a:buNone/>
        <a:defRPr sz="3600"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rgbClr val="364162"/>
        </a:buClr>
        <a:buFont typeface="Arial" pitchFamily="34" charset="0"/>
        <a:buChar char="•"/>
        <a:defRPr sz="2600" kern="1200">
          <a:solidFill>
            <a:schemeClr val="tx1"/>
          </a:solidFill>
          <a:latin typeface="Arial" pitchFamily="34" charset="0"/>
          <a:ea typeface="Verdana" pitchFamily="34" charset="0"/>
          <a:cs typeface="Arial" pitchFamily="34" charset="0"/>
        </a:defRPr>
      </a:lvl1pPr>
      <a:lvl2pPr marL="742950" indent="-285750" algn="l" defTabSz="914400" rtl="0" eaLnBrk="1" latinLnBrk="0" hangingPunct="1">
        <a:spcBef>
          <a:spcPct val="20000"/>
        </a:spcBef>
        <a:buClr>
          <a:srgbClr val="364162"/>
        </a:buClr>
        <a:buFont typeface="Arial" pitchFamily="34" charset="0"/>
        <a:buChar char="–"/>
        <a:defRPr sz="2400" kern="1200">
          <a:solidFill>
            <a:schemeClr val="tx1"/>
          </a:solidFill>
          <a:latin typeface="Arial" pitchFamily="34" charset="0"/>
          <a:ea typeface="Verdana" pitchFamily="34" charset="0"/>
          <a:cs typeface="Arial" pitchFamily="34" charset="0"/>
        </a:defRPr>
      </a:lvl2pPr>
      <a:lvl3pPr marL="1143000" indent="-228600" algn="l" defTabSz="914400" rtl="0" eaLnBrk="1" latinLnBrk="0" hangingPunct="1">
        <a:spcBef>
          <a:spcPct val="20000"/>
        </a:spcBef>
        <a:buClr>
          <a:srgbClr val="364162"/>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600200" indent="-228600" algn="l" defTabSz="914400" rtl="0" eaLnBrk="1" latinLnBrk="0" hangingPunct="1">
        <a:spcBef>
          <a:spcPct val="20000"/>
        </a:spcBef>
        <a:buClr>
          <a:srgbClr val="364162"/>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057400" indent="-228600" algn="l" defTabSz="914400" rtl="0" eaLnBrk="1" latinLnBrk="0" hangingPunct="1">
        <a:spcBef>
          <a:spcPct val="20000"/>
        </a:spcBef>
        <a:buClr>
          <a:srgbClr val="364162"/>
        </a:buClr>
        <a:buFont typeface="Arial" pitchFamily="34"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kv"/><Relationship Id="rId1" Type="http://schemas.openxmlformats.org/officeDocument/2006/relationships/video" Target="NULL" TargetMode="External"/><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 y="228600"/>
            <a:ext cx="8229600" cy="622828"/>
          </a:xfrm>
        </p:spPr>
        <p:txBody>
          <a:bodyPr/>
          <a:lstStyle/>
          <a:p>
            <a:pPr algn="l"/>
            <a:r>
              <a:rPr lang="en-US" altLang="en-US" dirty="0"/>
              <a:t>Principles of Information Security</a:t>
            </a:r>
            <a:endParaRPr lang="en-US" dirty="0"/>
          </a:p>
        </p:txBody>
      </p:sp>
      <p:sp>
        <p:nvSpPr>
          <p:cNvPr id="5" name="Text Placeholder 4"/>
          <p:cNvSpPr>
            <a:spLocks noGrp="1"/>
          </p:cNvSpPr>
          <p:nvPr>
            <p:ph type="body" sz="quarter" idx="13"/>
          </p:nvPr>
        </p:nvSpPr>
        <p:spPr>
          <a:xfrm>
            <a:off x="38100" y="816430"/>
            <a:ext cx="8229600" cy="478970"/>
          </a:xfrm>
        </p:spPr>
        <p:txBody>
          <a:bodyPr/>
          <a:lstStyle/>
          <a:p>
            <a:r>
              <a:rPr lang="en-US" dirty="0"/>
              <a:t>Sixth Edition</a:t>
            </a:r>
          </a:p>
        </p:txBody>
      </p:sp>
      <p:sp>
        <p:nvSpPr>
          <p:cNvPr id="6" name="Text Placeholder 5"/>
          <p:cNvSpPr>
            <a:spLocks noGrp="1"/>
          </p:cNvSpPr>
          <p:nvPr>
            <p:ph type="body" sz="quarter" idx="14"/>
          </p:nvPr>
        </p:nvSpPr>
        <p:spPr>
          <a:xfrm>
            <a:off x="4495800" y="2590800"/>
            <a:ext cx="4114800" cy="2590800"/>
          </a:xfrm>
        </p:spPr>
        <p:txBody>
          <a:bodyPr/>
          <a:lstStyle/>
          <a:p>
            <a:pPr algn="ctr"/>
            <a:r>
              <a:rPr lang="en-US" sz="4000" b="1" dirty="0"/>
              <a:t>Chapter1</a:t>
            </a:r>
          </a:p>
          <a:p>
            <a:pPr algn="ctr"/>
            <a:r>
              <a:rPr lang="en-US" sz="4000" dirty="0"/>
              <a:t>Introduction to Information Security</a:t>
            </a:r>
          </a:p>
        </p:txBody>
      </p:sp>
      <p:pic>
        <p:nvPicPr>
          <p:cNvPr id="1026" name="Picture 2" descr="Book cover reads book name, title, edition number, and name of the author as follows: &quot;Information Security,&quot; &quot;Principles of Information Security,&quot; “Sixth Edition,&quot; and &quot;Michael E. Whitman&quot; and  &quot;Herbert J. Mattord.&quot; A photo on the cover page shows a screenshot with the close up view of digital cod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470356"/>
            <a:ext cx="3332305" cy="4701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6"/>
          <p:cNvSpPr>
            <a:spLocks noGrp="1"/>
          </p:cNvSpPr>
          <p:nvPr>
            <p:ph type="body" sz="quarter" idx="15"/>
          </p:nvPr>
        </p:nvSpPr>
        <p:spPr>
          <a:xfrm>
            <a:off x="1435100" y="6261658"/>
            <a:ext cx="7696200" cy="604230"/>
          </a:xfrm>
        </p:spPr>
        <p:txBody>
          <a:bodyPr/>
          <a:lstStyle/>
          <a:p>
            <a:pPr lvl="0" algn="ctr" eaLnBrk="0" fontAlgn="base" hangingPunct="0">
              <a:spcBef>
                <a:spcPct val="0"/>
              </a:spcBef>
              <a:spcAft>
                <a:spcPct val="0"/>
              </a:spcAft>
              <a:buClrTx/>
              <a:defRPr/>
            </a:pPr>
            <a:r>
              <a:rPr lang="en-US" sz="1200" dirty="0">
                <a:solidFill>
                  <a:schemeClr val="bg1"/>
                </a:solidFill>
                <a:ea typeface="ＭＳ Ｐゴシック" charset="-128"/>
              </a:rPr>
              <a:t>Copyright </a:t>
            </a:r>
            <a:r>
              <a:rPr lang="en-US" sz="1200" dirty="0">
                <a:solidFill>
                  <a:schemeClr val="bg1"/>
                </a:solidFill>
              </a:rPr>
              <a:t>© 2018 Cengage. May not be copied, scanned, or duplicated, in whole or in part, except for use as permitted in a license distributed with a certain product or service or otherwise on a password-protected website for classroom use.</a:t>
            </a:r>
          </a:p>
        </p:txBody>
      </p:sp>
      <p:pic>
        <p:nvPicPr>
          <p:cNvPr id="8"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345959"/>
            <a:ext cx="1316182" cy="435841"/>
          </a:xfrm>
          <a:prstGeom prst="rect">
            <a:avLst/>
          </a:prstGeom>
          <a:solidFill>
            <a:srgbClr val="364162"/>
          </a:solidFill>
          <a:ln>
            <a:noFill/>
          </a:ln>
        </p:spPr>
      </p:pic>
    </p:spTree>
    <p:extLst>
      <p:ext uri="{BB962C8B-B14F-4D97-AF65-F5344CB8AC3E}">
        <p14:creationId xmlns:p14="http://schemas.microsoft.com/office/powerpoint/2010/main" val="2240893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GB" altLang="en-US" dirty="0"/>
              <a:t>2000 to Present</a:t>
            </a:r>
            <a:endParaRPr lang="en-US" dirty="0"/>
          </a:p>
        </p:txBody>
      </p:sp>
      <p:sp>
        <p:nvSpPr>
          <p:cNvPr id="3" name="Content Placeholder 2"/>
          <p:cNvSpPr>
            <a:spLocks noGrp="1"/>
          </p:cNvSpPr>
          <p:nvPr>
            <p:ph idx="1"/>
          </p:nvPr>
        </p:nvSpPr>
        <p:spPr/>
        <p:txBody>
          <a:bodyPr>
            <a:normAutofit/>
          </a:bodyPr>
          <a:lstStyle/>
          <a:p>
            <a:pPr marL="346075">
              <a:spcBef>
                <a:spcPts val="62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dirty="0"/>
              <a:t>The Internet </a:t>
            </a:r>
            <a:r>
              <a:rPr lang="en-GB" altLang="en-US" sz="2800" u="sng" dirty="0"/>
              <a:t>brings</a:t>
            </a:r>
            <a:r>
              <a:rPr lang="en-GB" altLang="en-US" sz="2800" dirty="0"/>
              <a:t> millions of unsecured computer networks </a:t>
            </a:r>
            <a:r>
              <a:rPr lang="en-GB" altLang="en-US" sz="2800" u="sng" dirty="0"/>
              <a:t>into continuous </a:t>
            </a:r>
            <a:r>
              <a:rPr lang="en-GB" altLang="en-US" sz="2800" dirty="0"/>
              <a:t>communication with each other.</a:t>
            </a:r>
          </a:p>
          <a:p>
            <a:pPr marL="346075">
              <a:spcBef>
                <a:spcPts val="62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dirty="0"/>
              <a:t>The ability to secure a computer’s data </a:t>
            </a:r>
            <a:r>
              <a:rPr lang="en-US" altLang="en-US" sz="2800" dirty="0"/>
              <a:t>was </a:t>
            </a:r>
            <a:r>
              <a:rPr lang="en-GB" altLang="en-US" sz="2800" dirty="0"/>
              <a:t>influenced by the security of every computer to which it is connected.</a:t>
            </a:r>
          </a:p>
          <a:p>
            <a:pPr marL="346075">
              <a:spcBef>
                <a:spcPts val="62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dirty="0"/>
              <a:t>Growing threat of cyber attacks has increased the awareness of need for improved security</a:t>
            </a:r>
            <a:r>
              <a:rPr lang="en-US" altLang="en-US" sz="2800" dirty="0"/>
              <a:t>.</a:t>
            </a:r>
            <a:endParaRPr lang="en-GB" altLang="en-US" sz="2800" dirty="0"/>
          </a:p>
          <a:p>
            <a:pPr marL="746125"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600" dirty="0"/>
              <a:t>Nation-states engaging in information warfare</a:t>
            </a:r>
          </a:p>
        </p:txBody>
      </p:sp>
    </p:spTree>
    <p:extLst>
      <p:ext uri="{BB962C8B-B14F-4D97-AF65-F5344CB8AC3E}">
        <p14:creationId xmlns:p14="http://schemas.microsoft.com/office/powerpoint/2010/main" val="29591568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r>
              <a:rPr lang="en-US" altLang="en-US" dirty="0"/>
              <a:t>The NIST Approach: Operations and Maintenance</a:t>
            </a:r>
            <a:endParaRPr lang="en-US" dirty="0"/>
          </a:p>
        </p:txBody>
      </p:sp>
      <p:pic>
        <p:nvPicPr>
          <p:cNvPr id="9" name="Picture 8">
            <a:extLst>
              <a:ext uri="{FF2B5EF4-FFF2-40B4-BE49-F238E27FC236}">
                <a16:creationId xmlns:a16="http://schemas.microsoft.com/office/drawing/2014/main" id="{9765683C-F38F-4D4C-9393-CBBF33B591A3}"/>
              </a:ext>
            </a:extLst>
          </p:cNvPr>
          <p:cNvPicPr>
            <a:picLocks noChangeAspect="1"/>
          </p:cNvPicPr>
          <p:nvPr/>
        </p:nvPicPr>
        <p:blipFill rotWithShape="1">
          <a:blip r:embed="rId3">
            <a:extLst>
              <a:ext uri="{28A0092B-C50C-407E-A947-70E740481C1C}">
                <a14:useLocalDpi xmlns:a14="http://schemas.microsoft.com/office/drawing/2010/main" val="0"/>
              </a:ext>
            </a:extLst>
          </a:blip>
          <a:srcRect l="3333" t="14128" r="3333" b="9345"/>
          <a:stretch/>
        </p:blipFill>
        <p:spPr>
          <a:xfrm>
            <a:off x="228600" y="1219200"/>
            <a:ext cx="8686800" cy="4963886"/>
          </a:xfrm>
          <a:prstGeom prst="rect">
            <a:avLst/>
          </a:prstGeom>
        </p:spPr>
      </p:pic>
    </p:spTree>
    <p:extLst>
      <p:ext uri="{BB962C8B-B14F-4D97-AF65-F5344CB8AC3E}">
        <p14:creationId xmlns:p14="http://schemas.microsoft.com/office/powerpoint/2010/main" val="36850426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ltLang="en-US" dirty="0"/>
              <a:t>The NIST Approach: Disposal</a:t>
            </a:r>
            <a:endParaRPr lang="en-US" dirty="0"/>
          </a:p>
        </p:txBody>
      </p:sp>
      <p:sp>
        <p:nvSpPr>
          <p:cNvPr id="3" name="Content Placeholder 2"/>
          <p:cNvSpPr>
            <a:spLocks noGrp="1"/>
          </p:cNvSpPr>
          <p:nvPr>
            <p:ph idx="1"/>
          </p:nvPr>
        </p:nvSpPr>
        <p:spPr/>
        <p:txBody>
          <a:bodyPr/>
          <a:lstStyle/>
          <a:p>
            <a:pPr>
              <a:spcBef>
                <a:spcPts val="600"/>
              </a:spcBef>
            </a:pPr>
            <a:r>
              <a:rPr lang="en-US" altLang="en-US" sz="2800" dirty="0"/>
              <a:t>Provides for disposal of system and closeout of any contracts in place</a:t>
            </a:r>
          </a:p>
          <a:p>
            <a:pPr>
              <a:spcBef>
                <a:spcPts val="600"/>
              </a:spcBef>
            </a:pPr>
            <a:r>
              <a:rPr lang="en-US" altLang="en-US" sz="2800" dirty="0"/>
              <a:t>Key security activities include</a:t>
            </a:r>
            <a:r>
              <a:rPr lang="en-US" altLang="en-US" dirty="0"/>
              <a:t>:</a:t>
            </a:r>
          </a:p>
          <a:p>
            <a:pPr lvl="1">
              <a:spcBef>
                <a:spcPts val="600"/>
              </a:spcBef>
            </a:pPr>
            <a:r>
              <a:rPr lang="en-US" altLang="en-US" sz="2600" dirty="0"/>
              <a:t>Building and executing disposal/transition plan</a:t>
            </a:r>
          </a:p>
          <a:p>
            <a:pPr lvl="1">
              <a:spcBef>
                <a:spcPts val="600"/>
              </a:spcBef>
            </a:pPr>
            <a:r>
              <a:rPr lang="en-US" altLang="en-US" sz="2600" dirty="0"/>
              <a:t>Archival of critical information</a:t>
            </a:r>
          </a:p>
          <a:p>
            <a:pPr lvl="1">
              <a:spcBef>
                <a:spcPts val="600"/>
              </a:spcBef>
            </a:pPr>
            <a:r>
              <a:rPr lang="en-US" altLang="en-US" sz="2600" dirty="0"/>
              <a:t>Sanitization of media</a:t>
            </a:r>
          </a:p>
          <a:p>
            <a:pPr lvl="1">
              <a:spcBef>
                <a:spcPts val="600"/>
              </a:spcBef>
            </a:pPr>
            <a:r>
              <a:rPr lang="en-US" altLang="en-US" sz="2600" dirty="0"/>
              <a:t>Disposal of hardware and software</a:t>
            </a:r>
          </a:p>
        </p:txBody>
      </p:sp>
    </p:spTree>
    <p:extLst>
      <p:ext uri="{BB962C8B-B14F-4D97-AF65-F5344CB8AC3E}">
        <p14:creationId xmlns:p14="http://schemas.microsoft.com/office/powerpoint/2010/main" val="25244911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ltLang="en-US" dirty="0"/>
              <a:t>The NIST Approach: Disposal</a:t>
            </a:r>
            <a:endParaRPr lang="en-US" dirty="0"/>
          </a:p>
        </p:txBody>
      </p:sp>
      <p:pic>
        <p:nvPicPr>
          <p:cNvPr id="9" name="Picture 8">
            <a:extLst>
              <a:ext uri="{FF2B5EF4-FFF2-40B4-BE49-F238E27FC236}">
                <a16:creationId xmlns:a16="http://schemas.microsoft.com/office/drawing/2014/main" id="{1725E5C5-8D27-4626-9A89-4DA3C3B108FC}"/>
              </a:ext>
            </a:extLst>
          </p:cNvPr>
          <p:cNvPicPr>
            <a:picLocks noChangeAspect="1"/>
          </p:cNvPicPr>
          <p:nvPr/>
        </p:nvPicPr>
        <p:blipFill rotWithShape="1">
          <a:blip r:embed="rId3">
            <a:extLst>
              <a:ext uri="{28A0092B-C50C-407E-A947-70E740481C1C}">
                <a14:useLocalDpi xmlns:a14="http://schemas.microsoft.com/office/drawing/2010/main" val="0"/>
              </a:ext>
            </a:extLst>
          </a:blip>
          <a:srcRect l="3333" t="15451" r="3333" b="6815"/>
          <a:stretch/>
        </p:blipFill>
        <p:spPr>
          <a:xfrm>
            <a:off x="304800" y="1295400"/>
            <a:ext cx="8534400" cy="4800600"/>
          </a:xfrm>
          <a:prstGeom prst="rect">
            <a:avLst/>
          </a:prstGeom>
        </p:spPr>
      </p:pic>
    </p:spTree>
    <p:extLst>
      <p:ext uri="{BB962C8B-B14F-4D97-AF65-F5344CB8AC3E}">
        <p14:creationId xmlns:p14="http://schemas.microsoft.com/office/powerpoint/2010/main" val="13374396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GB" altLang="en-US" dirty="0"/>
              <a:t>Communities of Interest</a:t>
            </a:r>
            <a:endParaRPr lang="en-US" dirty="0"/>
          </a:p>
        </p:txBody>
      </p:sp>
      <p:sp>
        <p:nvSpPr>
          <p:cNvPr id="3" name="Content Placeholder 2"/>
          <p:cNvSpPr>
            <a:spLocks noGrp="1"/>
          </p:cNvSpPr>
          <p:nvPr>
            <p:ph idx="1"/>
          </p:nvPr>
        </p:nvSpPr>
        <p:spPr/>
        <p:txBody>
          <a:bodyPr/>
          <a:lstStyle/>
          <a:p>
            <a:pPr>
              <a:spcBef>
                <a:spcPts val="600"/>
              </a:spcBef>
            </a:pPr>
            <a:r>
              <a:rPr lang="en-GB" altLang="en-US" sz="2800" dirty="0"/>
              <a:t>Group of individuals united by similar interests/values within an organization</a:t>
            </a:r>
          </a:p>
          <a:p>
            <a:pPr lvl="1">
              <a:spcBef>
                <a:spcPts val="600"/>
              </a:spcBef>
            </a:pPr>
            <a:r>
              <a:rPr lang="en-GB" altLang="en-US" sz="2600" dirty="0"/>
              <a:t>Information security management and professionals</a:t>
            </a:r>
          </a:p>
          <a:p>
            <a:pPr lvl="1">
              <a:spcBef>
                <a:spcPts val="600"/>
              </a:spcBef>
            </a:pPr>
            <a:r>
              <a:rPr lang="en-GB" altLang="en-US" sz="2600" dirty="0"/>
              <a:t>Information technology management and professionals</a:t>
            </a:r>
          </a:p>
          <a:p>
            <a:pPr lvl="1">
              <a:spcBef>
                <a:spcPts val="600"/>
              </a:spcBef>
            </a:pPr>
            <a:r>
              <a:rPr lang="en-GB" altLang="en-US" sz="2600" dirty="0"/>
              <a:t>Organizational management and professionals</a:t>
            </a:r>
          </a:p>
        </p:txBody>
      </p:sp>
    </p:spTree>
    <p:extLst>
      <p:ext uri="{BB962C8B-B14F-4D97-AF65-F5344CB8AC3E}">
        <p14:creationId xmlns:p14="http://schemas.microsoft.com/office/powerpoint/2010/main" val="4195575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r>
              <a:rPr lang="en-GB" altLang="en-US" dirty="0"/>
              <a:t>Security Professionals and the Organization</a:t>
            </a:r>
            <a:endParaRPr lang="en-US" dirty="0"/>
          </a:p>
        </p:txBody>
      </p:sp>
      <p:sp>
        <p:nvSpPr>
          <p:cNvPr id="3" name="Content Placeholder 2"/>
          <p:cNvSpPr>
            <a:spLocks noGrp="1"/>
          </p:cNvSpPr>
          <p:nvPr>
            <p:ph idx="1"/>
          </p:nvPr>
        </p:nvSpPr>
        <p:spPr/>
        <p:txBody>
          <a:bodyPr>
            <a:normAutofit/>
          </a:bodyPr>
          <a:lstStyle/>
          <a:p>
            <a:pPr>
              <a:spcBef>
                <a:spcPts val="600"/>
              </a:spcBef>
            </a:pPr>
            <a:r>
              <a:rPr lang="en-GB" altLang="en-US" sz="2800" dirty="0"/>
              <a:t>Wide range of professionals are required to support a diverse information security program.</a:t>
            </a:r>
          </a:p>
          <a:p>
            <a:pPr>
              <a:spcBef>
                <a:spcPts val="600"/>
              </a:spcBef>
            </a:pPr>
            <a:r>
              <a:rPr lang="en-GB" altLang="en-US" sz="2800" dirty="0"/>
              <a:t>Senior management is the key component.</a:t>
            </a:r>
          </a:p>
          <a:p>
            <a:pPr>
              <a:spcBef>
                <a:spcPts val="600"/>
              </a:spcBef>
            </a:pPr>
            <a:r>
              <a:rPr lang="en-GB" altLang="en-US" sz="2800" dirty="0"/>
              <a:t>Additional administrative support and technical expertise are required to implement details of the IS program.	</a:t>
            </a:r>
          </a:p>
        </p:txBody>
      </p:sp>
    </p:spTree>
    <p:extLst>
      <p:ext uri="{BB962C8B-B14F-4D97-AF65-F5344CB8AC3E}">
        <p14:creationId xmlns:p14="http://schemas.microsoft.com/office/powerpoint/2010/main" val="7946660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a:extLst>
              <a:ext uri="{FF2B5EF4-FFF2-40B4-BE49-F238E27FC236}">
                <a16:creationId xmlns:a16="http://schemas.microsoft.com/office/drawing/2014/main" id="{84C91F5E-97D9-4EC1-B26E-1C59B55E0A6A}"/>
              </a:ext>
            </a:extLst>
          </p:cNvPr>
          <p:cNvSpPr>
            <a:spLocks noGrp="1" noChangeArrowheads="1"/>
          </p:cNvSpPr>
          <p:nvPr>
            <p:ph type="title"/>
          </p:nvPr>
        </p:nvSpPr>
        <p:spPr/>
        <p:txBody>
          <a:bodyPr/>
          <a:lstStyle/>
          <a:p>
            <a:r>
              <a:rPr lang="en-US" dirty="0"/>
              <a:t>Staffing the InfoSec Function</a:t>
            </a:r>
            <a:endParaRPr lang="en-US" altLang="en-US" dirty="0"/>
          </a:p>
        </p:txBody>
      </p:sp>
      <p:sp>
        <p:nvSpPr>
          <p:cNvPr id="411651" name="Rectangle 3">
            <a:extLst>
              <a:ext uri="{FF2B5EF4-FFF2-40B4-BE49-F238E27FC236}">
                <a16:creationId xmlns:a16="http://schemas.microsoft.com/office/drawing/2014/main" id="{67A74005-F791-46F4-9E5A-0689D9D63393}"/>
              </a:ext>
            </a:extLst>
          </p:cNvPr>
          <p:cNvSpPr>
            <a:spLocks noGrp="1" noChangeArrowheads="1"/>
          </p:cNvSpPr>
          <p:nvPr>
            <p:ph type="body" idx="1"/>
          </p:nvPr>
        </p:nvSpPr>
        <p:spPr>
          <a:xfrm>
            <a:off x="45720" y="1066800"/>
            <a:ext cx="9098280" cy="5257800"/>
          </a:xfrm>
        </p:spPr>
        <p:txBody>
          <a:bodyPr>
            <a:normAutofit fontScale="92500" lnSpcReduction="10000"/>
          </a:bodyPr>
          <a:lstStyle/>
          <a:p>
            <a:pPr marL="0" indent="0">
              <a:lnSpc>
                <a:spcPct val="110000"/>
              </a:lnSpc>
              <a:spcBef>
                <a:spcPts val="0"/>
              </a:spcBef>
              <a:buNone/>
            </a:pPr>
            <a:r>
              <a:rPr lang="en-US" altLang="en-US" sz="3200" dirty="0"/>
              <a:t>Each organization should examine the options for staffing of the information security function:</a:t>
            </a:r>
          </a:p>
          <a:p>
            <a:pPr lvl="1">
              <a:lnSpc>
                <a:spcPct val="110000"/>
              </a:lnSpc>
              <a:spcBef>
                <a:spcPts val="0"/>
              </a:spcBef>
              <a:buFont typeface="Wingdings" panose="05000000000000000000" pitchFamily="2" charset="2"/>
              <a:buChar char="§"/>
            </a:pPr>
            <a:r>
              <a:rPr lang="en-US" altLang="en-US" sz="3000" dirty="0"/>
              <a:t>First, decide how to position and name the security function</a:t>
            </a:r>
          </a:p>
          <a:p>
            <a:pPr lvl="1">
              <a:lnSpc>
                <a:spcPct val="110000"/>
              </a:lnSpc>
              <a:spcBef>
                <a:spcPts val="0"/>
              </a:spcBef>
              <a:buFont typeface="Wingdings" panose="05000000000000000000" pitchFamily="2" charset="2"/>
              <a:buChar char="§"/>
            </a:pPr>
            <a:r>
              <a:rPr lang="en-US" altLang="en-US" sz="3000" dirty="0"/>
              <a:t>Second, plan for the proper staffing of the information security function</a:t>
            </a:r>
          </a:p>
          <a:p>
            <a:pPr lvl="1">
              <a:lnSpc>
                <a:spcPct val="110000"/>
              </a:lnSpc>
              <a:spcBef>
                <a:spcPts val="0"/>
              </a:spcBef>
              <a:buFont typeface="Wingdings" panose="05000000000000000000" pitchFamily="2" charset="2"/>
              <a:buChar char="§"/>
            </a:pPr>
            <a:r>
              <a:rPr lang="en-US" altLang="en-US" sz="3000" dirty="0"/>
              <a:t>Third, understand the impact of information security across every role in IT </a:t>
            </a:r>
          </a:p>
          <a:p>
            <a:pPr lvl="1">
              <a:lnSpc>
                <a:spcPct val="110000"/>
              </a:lnSpc>
              <a:spcBef>
                <a:spcPts val="0"/>
              </a:spcBef>
              <a:buFont typeface="Wingdings" panose="05000000000000000000" pitchFamily="2" charset="2"/>
              <a:buChar char="§"/>
            </a:pPr>
            <a:r>
              <a:rPr lang="en-US" altLang="en-US" sz="3000" dirty="0"/>
              <a:t>Finally, integrate solid information security concepts into the personnel management practices of the organization</a:t>
            </a:r>
          </a:p>
        </p:txBody>
      </p:sp>
    </p:spTree>
    <p:extLst>
      <p:ext uri="{BB962C8B-B14F-4D97-AF65-F5344CB8AC3E}">
        <p14:creationId xmlns:p14="http://schemas.microsoft.com/office/powerpoint/2010/main" val="21375484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GB" altLang="en-US" dirty="0"/>
              <a:t>Senior Management </a:t>
            </a:r>
            <a:endParaRPr lang="en-US" dirty="0"/>
          </a:p>
        </p:txBody>
      </p:sp>
      <p:sp>
        <p:nvSpPr>
          <p:cNvPr id="3" name="Content Placeholder 2"/>
          <p:cNvSpPr>
            <a:spLocks noGrp="1"/>
          </p:cNvSpPr>
          <p:nvPr>
            <p:ph idx="1"/>
          </p:nvPr>
        </p:nvSpPr>
        <p:spPr/>
        <p:txBody>
          <a:bodyPr/>
          <a:lstStyle/>
          <a:p>
            <a:pPr>
              <a:spcBef>
                <a:spcPts val="600"/>
              </a:spcBef>
            </a:pPr>
            <a:r>
              <a:rPr lang="en-GB" altLang="en-US" sz="2800" dirty="0"/>
              <a:t>Chief information officer (CIO)</a:t>
            </a:r>
            <a:r>
              <a:rPr lang="ar-SA" altLang="en-US" sz="2800" dirty="0"/>
              <a:t>‏</a:t>
            </a:r>
            <a:endParaRPr lang="en-GB" altLang="en-US" sz="2800" dirty="0"/>
          </a:p>
          <a:p>
            <a:pPr lvl="1">
              <a:spcBef>
                <a:spcPts val="600"/>
              </a:spcBef>
            </a:pPr>
            <a:r>
              <a:rPr lang="en-GB" altLang="en-US" sz="2600" dirty="0"/>
              <a:t>Senior technology officer</a:t>
            </a:r>
          </a:p>
          <a:p>
            <a:pPr lvl="1">
              <a:spcBef>
                <a:spcPts val="600"/>
              </a:spcBef>
            </a:pPr>
            <a:r>
              <a:rPr lang="en-GB" altLang="en-US" sz="2600" dirty="0"/>
              <a:t>Primarily responsible for advising the senior executives on strategic planning </a:t>
            </a:r>
          </a:p>
          <a:p>
            <a:pPr>
              <a:spcBef>
                <a:spcPts val="600"/>
              </a:spcBef>
            </a:pPr>
            <a:r>
              <a:rPr lang="en-GB" altLang="en-US" sz="2800" dirty="0"/>
              <a:t>Chief information security officer (CISO)</a:t>
            </a:r>
            <a:r>
              <a:rPr lang="ar-SA" altLang="en-US" sz="2800" dirty="0"/>
              <a:t>‏</a:t>
            </a:r>
            <a:endParaRPr lang="en-GB" altLang="en-US" sz="2800" dirty="0"/>
          </a:p>
          <a:p>
            <a:pPr lvl="1">
              <a:spcBef>
                <a:spcPts val="600"/>
              </a:spcBef>
            </a:pPr>
            <a:r>
              <a:rPr lang="en-GB" altLang="en-US" sz="2600" dirty="0"/>
              <a:t>Has primary responsibility for assessment, management, and implementation of IS in the organization</a:t>
            </a:r>
          </a:p>
          <a:p>
            <a:pPr lvl="1">
              <a:spcBef>
                <a:spcPts val="600"/>
              </a:spcBef>
            </a:pPr>
            <a:r>
              <a:rPr lang="en-GB" altLang="en-US" sz="2600" dirty="0"/>
              <a:t>Usually reports directly to the CIO</a:t>
            </a:r>
          </a:p>
        </p:txBody>
      </p:sp>
    </p:spTree>
    <p:extLst>
      <p:ext uri="{BB962C8B-B14F-4D97-AF65-F5344CB8AC3E}">
        <p14:creationId xmlns:p14="http://schemas.microsoft.com/office/powerpoint/2010/main" val="37783960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GB" altLang="en-US" dirty="0"/>
              <a:t>Information Security Project Team </a:t>
            </a:r>
            <a:endParaRPr lang="en-US" dirty="0"/>
          </a:p>
        </p:txBody>
      </p:sp>
      <p:sp>
        <p:nvSpPr>
          <p:cNvPr id="3" name="Content Placeholder 2"/>
          <p:cNvSpPr>
            <a:spLocks noGrp="1"/>
          </p:cNvSpPr>
          <p:nvPr>
            <p:ph idx="1"/>
          </p:nvPr>
        </p:nvSpPr>
        <p:spPr/>
        <p:txBody>
          <a:bodyPr>
            <a:normAutofit/>
          </a:bodyPr>
          <a:lstStyle/>
          <a:p>
            <a:pPr>
              <a:spcBef>
                <a:spcPts val="600"/>
              </a:spcBef>
            </a:pPr>
            <a:r>
              <a:rPr lang="en-GB" altLang="en-US" sz="2800" dirty="0"/>
              <a:t>A small functional team of people who are experienced in one or multiple facets of required technical and nontechnical areas:</a:t>
            </a:r>
          </a:p>
          <a:p>
            <a:pPr lvl="1">
              <a:spcBef>
                <a:spcPts val="600"/>
              </a:spcBef>
            </a:pPr>
            <a:r>
              <a:rPr lang="en-GB" altLang="en-US" sz="2600" dirty="0"/>
              <a:t>Champion</a:t>
            </a:r>
          </a:p>
          <a:p>
            <a:pPr lvl="1">
              <a:spcBef>
                <a:spcPts val="600"/>
              </a:spcBef>
            </a:pPr>
            <a:r>
              <a:rPr lang="en-GB" altLang="en-US" sz="2600" dirty="0"/>
              <a:t>Team leader</a:t>
            </a:r>
          </a:p>
          <a:p>
            <a:pPr lvl="1">
              <a:spcBef>
                <a:spcPts val="600"/>
              </a:spcBef>
            </a:pPr>
            <a:r>
              <a:rPr lang="en-GB" altLang="en-US" sz="2600" dirty="0"/>
              <a:t>Security policy developers</a:t>
            </a:r>
          </a:p>
          <a:p>
            <a:pPr lvl="1">
              <a:spcBef>
                <a:spcPts val="600"/>
              </a:spcBef>
            </a:pPr>
            <a:r>
              <a:rPr lang="en-GB" altLang="en-US" sz="2600" dirty="0"/>
              <a:t>Risk assessment specialists</a:t>
            </a:r>
          </a:p>
          <a:p>
            <a:pPr lvl="1">
              <a:spcBef>
                <a:spcPts val="600"/>
              </a:spcBef>
            </a:pPr>
            <a:r>
              <a:rPr lang="en-GB" altLang="en-US" sz="2600" dirty="0"/>
              <a:t>Security professionals  </a:t>
            </a:r>
          </a:p>
          <a:p>
            <a:pPr lvl="1">
              <a:spcBef>
                <a:spcPts val="600"/>
              </a:spcBef>
            </a:pPr>
            <a:r>
              <a:rPr lang="en-GB" altLang="en-US" sz="2600" dirty="0"/>
              <a:t>Systems administrators</a:t>
            </a:r>
          </a:p>
          <a:p>
            <a:pPr lvl="1">
              <a:spcBef>
                <a:spcPts val="600"/>
              </a:spcBef>
            </a:pPr>
            <a:r>
              <a:rPr lang="en-GB" altLang="en-US" sz="2600" dirty="0"/>
              <a:t>End users</a:t>
            </a:r>
          </a:p>
        </p:txBody>
      </p:sp>
    </p:spTree>
    <p:extLst>
      <p:ext uri="{BB962C8B-B14F-4D97-AF65-F5344CB8AC3E}">
        <p14:creationId xmlns:p14="http://schemas.microsoft.com/office/powerpoint/2010/main" val="41175038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GB" altLang="en-US" dirty="0"/>
              <a:t>Data Responsibilities</a:t>
            </a:r>
            <a:endParaRPr lang="en-US" dirty="0"/>
          </a:p>
        </p:txBody>
      </p:sp>
      <p:sp>
        <p:nvSpPr>
          <p:cNvPr id="3" name="Content Placeholder 2"/>
          <p:cNvSpPr>
            <a:spLocks noGrp="1"/>
          </p:cNvSpPr>
          <p:nvPr>
            <p:ph idx="1"/>
          </p:nvPr>
        </p:nvSpPr>
        <p:spPr/>
        <p:txBody>
          <a:bodyPr>
            <a:normAutofit/>
          </a:bodyPr>
          <a:lstStyle/>
          <a:p>
            <a:pPr>
              <a:spcBef>
                <a:spcPts val="600"/>
              </a:spcBef>
            </a:pPr>
            <a:r>
              <a:rPr lang="en-GB" altLang="en-US" sz="2800" dirty="0"/>
              <a:t>Data owners: senior management responsible for the security and use of a particular set of information</a:t>
            </a:r>
          </a:p>
          <a:p>
            <a:pPr>
              <a:spcBef>
                <a:spcPts val="600"/>
              </a:spcBef>
            </a:pPr>
            <a:r>
              <a:rPr lang="en-GB" altLang="en-US" sz="2800" dirty="0"/>
              <a:t>Data custodians: responsible for the information and systems that process, transmit, and store it</a:t>
            </a:r>
          </a:p>
          <a:p>
            <a:pPr>
              <a:spcBef>
                <a:spcPts val="600"/>
              </a:spcBef>
            </a:pPr>
            <a:r>
              <a:rPr lang="en-GB" altLang="en-US" sz="2800" dirty="0"/>
              <a:t>Data users: individuals with an information security role</a:t>
            </a:r>
          </a:p>
        </p:txBody>
      </p:sp>
    </p:spTree>
    <p:extLst>
      <p:ext uri="{BB962C8B-B14F-4D97-AF65-F5344CB8AC3E}">
        <p14:creationId xmlns:p14="http://schemas.microsoft.com/office/powerpoint/2010/main" val="15422581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r>
              <a:rPr lang="en-GB" altLang="en-US" dirty="0"/>
              <a:t>Information Security: Is It an Art or a Science?</a:t>
            </a:r>
            <a:endParaRPr lang="en-US" dirty="0"/>
          </a:p>
        </p:txBody>
      </p:sp>
      <p:sp>
        <p:nvSpPr>
          <p:cNvPr id="3" name="Content Placeholder 2"/>
          <p:cNvSpPr>
            <a:spLocks noGrp="1"/>
          </p:cNvSpPr>
          <p:nvPr>
            <p:ph idx="1"/>
          </p:nvPr>
        </p:nvSpPr>
        <p:spPr/>
        <p:txBody>
          <a:bodyPr>
            <a:normAutofit/>
          </a:bodyPr>
          <a:lstStyle/>
          <a:p>
            <a:pPr>
              <a:spcBef>
                <a:spcPts val="600"/>
              </a:spcBef>
            </a:pPr>
            <a:r>
              <a:rPr lang="en-GB" altLang="en-US" sz="2800" dirty="0"/>
              <a:t>Implementation of information security is often described as a combination of art and science.</a:t>
            </a:r>
          </a:p>
          <a:p>
            <a:pPr>
              <a:spcBef>
                <a:spcPts val="600"/>
              </a:spcBef>
            </a:pPr>
            <a:r>
              <a:rPr lang="en-GB" altLang="en-US" sz="2800" dirty="0"/>
              <a:t>“Security artisan” idea: based on the way individuals perceive system technologists and their abilities.</a:t>
            </a:r>
          </a:p>
        </p:txBody>
      </p:sp>
    </p:spTree>
    <p:extLst>
      <p:ext uri="{BB962C8B-B14F-4D97-AF65-F5344CB8AC3E}">
        <p14:creationId xmlns:p14="http://schemas.microsoft.com/office/powerpoint/2010/main" val="2014358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GB" altLang="en-US" dirty="0"/>
              <a:t>What Is Security? (1 of 2)</a:t>
            </a:r>
            <a:endParaRPr lang="en-US" dirty="0"/>
          </a:p>
        </p:txBody>
      </p:sp>
      <p:sp>
        <p:nvSpPr>
          <p:cNvPr id="3" name="Content Placeholder 2"/>
          <p:cNvSpPr>
            <a:spLocks noGrp="1"/>
          </p:cNvSpPr>
          <p:nvPr>
            <p:ph idx="1"/>
          </p:nvPr>
        </p:nvSpPr>
        <p:spPr/>
        <p:txBody>
          <a:bodyPr>
            <a:normAutofit lnSpcReduction="10000"/>
          </a:bodyPr>
          <a:lstStyle/>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dirty="0"/>
              <a:t>“A state of being secure and free from danger or harm; the actions taken to make someone or something secure.”  </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dirty="0"/>
              <a:t>A successful organization should have multiple layers of security in place to protect: </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600" dirty="0"/>
              <a:t>Operations</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600" dirty="0"/>
              <a:t>Physical infrastructure</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600" dirty="0"/>
              <a:t>People</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600" dirty="0"/>
              <a:t>Functions</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600" dirty="0"/>
              <a:t>Communications</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600" dirty="0"/>
              <a:t>Information</a:t>
            </a:r>
          </a:p>
        </p:txBody>
      </p:sp>
    </p:spTree>
    <p:extLst>
      <p:ext uri="{BB962C8B-B14F-4D97-AF65-F5344CB8AC3E}">
        <p14:creationId xmlns:p14="http://schemas.microsoft.com/office/powerpoint/2010/main" val="42331422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GB" altLang="en-US" dirty="0"/>
              <a:t>Security as Art</a:t>
            </a:r>
            <a:endParaRPr lang="en-US" dirty="0"/>
          </a:p>
        </p:txBody>
      </p:sp>
      <p:sp>
        <p:nvSpPr>
          <p:cNvPr id="3" name="Content Placeholder 2"/>
          <p:cNvSpPr>
            <a:spLocks noGrp="1"/>
          </p:cNvSpPr>
          <p:nvPr>
            <p:ph idx="1"/>
          </p:nvPr>
        </p:nvSpPr>
        <p:spPr/>
        <p:txBody>
          <a:bodyPr>
            <a:normAutofit/>
          </a:bodyPr>
          <a:lstStyle/>
          <a:p>
            <a:pPr>
              <a:spcBef>
                <a:spcPts val="600"/>
              </a:spcBef>
            </a:pPr>
            <a:r>
              <a:rPr lang="en-GB" altLang="en-US" sz="2800" dirty="0"/>
              <a:t>No hard and fast rules nor many universally accepted complete solutions</a:t>
            </a:r>
          </a:p>
          <a:p>
            <a:pPr>
              <a:spcBef>
                <a:spcPts val="600"/>
              </a:spcBef>
            </a:pPr>
            <a:r>
              <a:rPr lang="en-GB" altLang="en-US" sz="2800" dirty="0"/>
              <a:t>No manual for implementing security through entire system</a:t>
            </a:r>
          </a:p>
        </p:txBody>
      </p:sp>
    </p:spTree>
    <p:extLst>
      <p:ext uri="{BB962C8B-B14F-4D97-AF65-F5344CB8AC3E}">
        <p14:creationId xmlns:p14="http://schemas.microsoft.com/office/powerpoint/2010/main" val="3681875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GB" altLang="en-US" dirty="0"/>
              <a:t>Security as Science</a:t>
            </a:r>
            <a:endParaRPr lang="en-US" dirty="0"/>
          </a:p>
        </p:txBody>
      </p:sp>
      <p:sp>
        <p:nvSpPr>
          <p:cNvPr id="3" name="Content Placeholder 2"/>
          <p:cNvSpPr>
            <a:spLocks noGrp="1"/>
          </p:cNvSpPr>
          <p:nvPr>
            <p:ph idx="1"/>
          </p:nvPr>
        </p:nvSpPr>
        <p:spPr/>
        <p:txBody>
          <a:bodyPr>
            <a:normAutofit/>
          </a:bodyPr>
          <a:lstStyle/>
          <a:p>
            <a:pPr>
              <a:spcBef>
                <a:spcPts val="600"/>
              </a:spcBef>
            </a:pPr>
            <a:r>
              <a:rPr lang="en-GB" altLang="en-US" sz="2800" dirty="0"/>
              <a:t>Dealing with technology designed for rigorous performance levels.</a:t>
            </a:r>
          </a:p>
          <a:p>
            <a:pPr>
              <a:spcBef>
                <a:spcPts val="600"/>
              </a:spcBef>
            </a:pPr>
            <a:r>
              <a:rPr lang="en-GB" altLang="en-US" sz="2800" dirty="0"/>
              <a:t>Specific conditions cause virtually all actions in computer systems.</a:t>
            </a:r>
          </a:p>
          <a:p>
            <a:pPr>
              <a:spcBef>
                <a:spcPts val="600"/>
              </a:spcBef>
            </a:pPr>
            <a:r>
              <a:rPr lang="en-GB" altLang="en-US" sz="2800" dirty="0"/>
              <a:t>Almost every fault, security hole, and systems malfunction is a result of interaction of specific hardware and software.</a:t>
            </a:r>
          </a:p>
          <a:p>
            <a:pPr>
              <a:spcBef>
                <a:spcPts val="600"/>
              </a:spcBef>
            </a:pPr>
            <a:r>
              <a:rPr lang="en-GB" altLang="en-US" sz="2800" dirty="0"/>
              <a:t>If developers had sufficient time, they could resolve and eliminate faults.</a:t>
            </a:r>
          </a:p>
        </p:txBody>
      </p:sp>
    </p:spTree>
    <p:extLst>
      <p:ext uri="{BB962C8B-B14F-4D97-AF65-F5344CB8AC3E}">
        <p14:creationId xmlns:p14="http://schemas.microsoft.com/office/powerpoint/2010/main" val="40719988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GB" altLang="en-US" dirty="0"/>
              <a:t>Security as a Social Science</a:t>
            </a:r>
            <a:endParaRPr lang="en-US" dirty="0"/>
          </a:p>
        </p:txBody>
      </p:sp>
      <p:sp>
        <p:nvSpPr>
          <p:cNvPr id="3" name="Content Placeholder 2"/>
          <p:cNvSpPr>
            <a:spLocks noGrp="1"/>
          </p:cNvSpPr>
          <p:nvPr>
            <p:ph idx="1"/>
          </p:nvPr>
        </p:nvSpPr>
        <p:spPr/>
        <p:txBody>
          <a:bodyPr>
            <a:normAutofit/>
          </a:bodyPr>
          <a:lstStyle/>
          <a:p>
            <a:pPr>
              <a:spcBef>
                <a:spcPts val="600"/>
              </a:spcBef>
            </a:pPr>
            <a:r>
              <a:rPr lang="en-GB" altLang="en-US" sz="2800" dirty="0"/>
              <a:t>Social science examines the </a:t>
            </a:r>
            <a:r>
              <a:rPr lang="en-GB" altLang="en-US" sz="2800" dirty="0" err="1"/>
              <a:t>behavior</a:t>
            </a:r>
            <a:r>
              <a:rPr lang="en-GB" altLang="en-US" sz="2800" dirty="0"/>
              <a:t> of individuals interacting with systems.</a:t>
            </a:r>
          </a:p>
          <a:p>
            <a:pPr>
              <a:spcBef>
                <a:spcPts val="600"/>
              </a:spcBef>
            </a:pPr>
            <a:r>
              <a:rPr lang="en-GB" altLang="en-US" sz="2800" dirty="0"/>
              <a:t>Security begins and ends with the people that interact with the system, intentionally or otherwise.</a:t>
            </a:r>
          </a:p>
          <a:p>
            <a:pPr>
              <a:spcBef>
                <a:spcPts val="600"/>
              </a:spcBef>
            </a:pPr>
            <a:r>
              <a:rPr lang="en-GB" altLang="en-US" sz="2800" dirty="0"/>
              <a:t>Security administrators can greatly reduce the levels of risk caused by end users and  create more acceptable and supportable security profiles.</a:t>
            </a:r>
          </a:p>
        </p:txBody>
      </p:sp>
    </p:spTree>
    <p:extLst>
      <p:ext uri="{BB962C8B-B14F-4D97-AF65-F5344CB8AC3E}">
        <p14:creationId xmlns:p14="http://schemas.microsoft.com/office/powerpoint/2010/main" val="2316513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GB" altLang="en-US" dirty="0"/>
              <a:t>Scenario Questions to be Practiced</a:t>
            </a:r>
            <a:endParaRPr lang="en-US" dirty="0"/>
          </a:p>
        </p:txBody>
      </p:sp>
      <p:sp>
        <p:nvSpPr>
          <p:cNvPr id="3" name="Content Placeholder 2"/>
          <p:cNvSpPr>
            <a:spLocks noGrp="1"/>
          </p:cNvSpPr>
          <p:nvPr>
            <p:ph idx="1"/>
          </p:nvPr>
        </p:nvSpPr>
        <p:spPr/>
        <p:txBody>
          <a:bodyPr>
            <a:normAutofit fontScale="77500" lnSpcReduction="20000"/>
          </a:bodyPr>
          <a:lstStyle/>
          <a:p>
            <a:pPr marL="0" indent="0">
              <a:spcBef>
                <a:spcPts val="600"/>
              </a:spcBef>
              <a:buNone/>
            </a:pPr>
            <a:r>
              <a:rPr lang="en-US" altLang="en-US" sz="2800" dirty="0"/>
              <a:t>A law enforcement agency needs to protect sensitive investigation data in use. Which information state and characteristic is relevant, and what countermeasures could be implemented to address this concern?</a:t>
            </a:r>
          </a:p>
          <a:p>
            <a:pPr marL="0" indent="0">
              <a:spcBef>
                <a:spcPts val="600"/>
              </a:spcBef>
              <a:buNone/>
            </a:pPr>
            <a:r>
              <a:rPr lang="en-US" altLang="en-US" sz="2800" dirty="0"/>
              <a:t>Information state: In use</a:t>
            </a:r>
          </a:p>
          <a:p>
            <a:pPr marL="0" indent="0">
              <a:spcBef>
                <a:spcPts val="600"/>
              </a:spcBef>
              <a:buNone/>
            </a:pPr>
            <a:r>
              <a:rPr lang="en-US" altLang="en-US" sz="2800" dirty="0"/>
              <a:t>Information characteristic: Confidentiality, integrity</a:t>
            </a:r>
          </a:p>
          <a:p>
            <a:pPr marL="0" indent="0">
              <a:spcBef>
                <a:spcPts val="600"/>
              </a:spcBef>
              <a:buNone/>
            </a:pPr>
            <a:endParaRPr lang="en-US" altLang="en-US" sz="2800" dirty="0"/>
          </a:p>
          <a:p>
            <a:pPr marL="0" indent="0">
              <a:spcBef>
                <a:spcPts val="600"/>
              </a:spcBef>
              <a:buNone/>
            </a:pPr>
            <a:r>
              <a:rPr lang="en-US" altLang="en-US" sz="2800" dirty="0"/>
              <a:t>Countermeasures:</a:t>
            </a:r>
          </a:p>
          <a:p>
            <a:pPr marL="0" indent="0">
              <a:spcBef>
                <a:spcPts val="600"/>
              </a:spcBef>
              <a:buNone/>
            </a:pPr>
            <a:endParaRPr lang="en-US" altLang="en-US" sz="2800" dirty="0"/>
          </a:p>
          <a:p>
            <a:pPr marL="0" indent="0">
              <a:spcBef>
                <a:spcPts val="600"/>
              </a:spcBef>
              <a:buNone/>
            </a:pPr>
            <a:r>
              <a:rPr lang="en-US" altLang="en-US" sz="2800" dirty="0"/>
              <a:t>Implement access controls to ensure only authorized individuals can access the data</a:t>
            </a:r>
          </a:p>
          <a:p>
            <a:pPr marL="0" indent="0">
              <a:spcBef>
                <a:spcPts val="600"/>
              </a:spcBef>
              <a:buNone/>
            </a:pPr>
            <a:r>
              <a:rPr lang="en-US" altLang="en-US" sz="2800" dirty="0"/>
              <a:t>Use encryption to protect the confidentiality of the data while in use</a:t>
            </a:r>
          </a:p>
          <a:p>
            <a:pPr marL="0" indent="0">
              <a:spcBef>
                <a:spcPts val="600"/>
              </a:spcBef>
              <a:buNone/>
            </a:pPr>
            <a:r>
              <a:rPr lang="en-US" altLang="en-US" sz="2800" dirty="0"/>
              <a:t>Implement auditing and monitoring to detect unauthorized access or modification</a:t>
            </a:r>
            <a:endParaRPr lang="en-GB" altLang="en-US" sz="2800" dirty="0"/>
          </a:p>
        </p:txBody>
      </p:sp>
    </p:spTree>
    <p:extLst>
      <p:ext uri="{BB962C8B-B14F-4D97-AF65-F5344CB8AC3E}">
        <p14:creationId xmlns:p14="http://schemas.microsoft.com/office/powerpoint/2010/main" val="2016616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GB" altLang="en-US" dirty="0"/>
              <a:t>What Is Security? (2 of 2)</a:t>
            </a:r>
            <a:endParaRPr lang="en-US" dirty="0"/>
          </a:p>
        </p:txBody>
      </p:sp>
      <p:sp>
        <p:nvSpPr>
          <p:cNvPr id="7" name="Content Placeholder 6"/>
          <p:cNvSpPr>
            <a:spLocks noGrp="1"/>
          </p:cNvSpPr>
          <p:nvPr>
            <p:ph idx="1"/>
          </p:nvPr>
        </p:nvSpPr>
        <p:spPr/>
        <p:txBody>
          <a:bodyPr/>
          <a:lstStyle/>
          <a:p>
            <a:r>
              <a:rPr lang="en-GB" altLang="en-US" dirty="0">
                <a:highlight>
                  <a:srgbClr val="FFFF00"/>
                </a:highlight>
              </a:rPr>
              <a:t>Information Security: </a:t>
            </a:r>
            <a:r>
              <a:rPr lang="en-GB" altLang="en-US" dirty="0"/>
              <a:t>The protection of information and its critical elements, including systems and hardware that use, store, and transmit that information (</a:t>
            </a:r>
            <a:r>
              <a:rPr lang="en-US" dirty="0"/>
              <a:t>Committee on National Security Systems (CNSS)</a:t>
            </a:r>
            <a:r>
              <a:rPr lang="en-GB" altLang="en-US" dirty="0"/>
              <a:t>)</a:t>
            </a:r>
          </a:p>
          <a:p>
            <a:r>
              <a:rPr lang="en-GB" altLang="en-US" dirty="0"/>
              <a:t>Includes information security management, data security, and network security</a:t>
            </a:r>
          </a:p>
          <a:p>
            <a:r>
              <a:rPr lang="en-GB" altLang="en-US" dirty="0"/>
              <a:t>C.I.A. triad</a:t>
            </a:r>
          </a:p>
          <a:p>
            <a:pPr lvl="1"/>
            <a:r>
              <a:rPr lang="en-GB" altLang="en-US" sz="2600" dirty="0"/>
              <a:t>Is a standard based on confidentiality, integrity, and availability, now viewed as inadequate.</a:t>
            </a:r>
          </a:p>
          <a:p>
            <a:pPr lvl="1"/>
            <a:r>
              <a:rPr lang="en-GB" altLang="en-US" sz="2600" dirty="0"/>
              <a:t>Expanded model consists of a list of critical characteristics of information.</a:t>
            </a:r>
          </a:p>
        </p:txBody>
      </p:sp>
    </p:spTree>
    <p:extLst>
      <p:ext uri="{BB962C8B-B14F-4D97-AF65-F5344CB8AC3E}">
        <p14:creationId xmlns:p14="http://schemas.microsoft.com/office/powerpoint/2010/main" val="2690422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n illustration shows horizontal lines above which three pillars and a triangle is shown above the pillars. The labels on the horizontal lines are, “Confidentiality, Integrity and Availability.” The labels on the pillars are, “Computer Security, Data Security and Network Security.” The labels on the triangle are, “Information Security, Governance, Policy” on the sides of triangle and Management of information security” in the middle of the triangl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914400"/>
            <a:ext cx="5562600" cy="5315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0" y="76200"/>
            <a:ext cx="9143999" cy="1066800"/>
          </a:xfrm>
        </p:spPr>
        <p:txBody>
          <a:bodyPr anchor="ctr">
            <a:noAutofit/>
          </a:bodyPr>
          <a:lstStyle/>
          <a:p>
            <a:pPr marL="0" indent="0"/>
            <a:r>
              <a:rPr lang="en-US" b="1" dirty="0"/>
              <a:t>Figure 1-5  </a:t>
            </a:r>
            <a:r>
              <a:rPr lang="en-US" dirty="0"/>
              <a:t>Components of information security (1 of 2)</a:t>
            </a:r>
          </a:p>
        </p:txBody>
      </p:sp>
    </p:spTree>
    <p:extLst>
      <p:ext uri="{BB962C8B-B14F-4D97-AF65-F5344CB8AC3E}">
        <p14:creationId xmlns:p14="http://schemas.microsoft.com/office/powerpoint/2010/main" val="447366411"/>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76200"/>
            <a:ext cx="9143999" cy="1066800"/>
          </a:xfrm>
        </p:spPr>
        <p:txBody>
          <a:bodyPr anchor="ctr">
            <a:noAutofit/>
          </a:bodyPr>
          <a:lstStyle/>
          <a:p>
            <a:pPr marL="0" indent="0"/>
            <a:r>
              <a:rPr lang="en-US" b="1" dirty="0"/>
              <a:t>Figure 1-5  </a:t>
            </a:r>
            <a:r>
              <a:rPr lang="en-US" dirty="0"/>
              <a:t>Components of information security (1 of 2)</a:t>
            </a:r>
          </a:p>
        </p:txBody>
      </p:sp>
      <p:pic>
        <p:nvPicPr>
          <p:cNvPr id="1026" name="Picture 2" descr="1-Components of information security (Whitman &amp; Mattord, 2012, p. 9)">
            <a:extLst>
              <a:ext uri="{FF2B5EF4-FFF2-40B4-BE49-F238E27FC236}">
                <a16:creationId xmlns:a16="http://schemas.microsoft.com/office/drawing/2014/main" id="{FEAB8DEE-0CE1-44DC-9ED1-A47ED92892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66" y="1160745"/>
            <a:ext cx="9029422" cy="456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61581"/>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90600"/>
          </a:xfrm>
        </p:spPr>
        <p:txBody>
          <a:bodyPr anchor="ctr">
            <a:noAutofit/>
          </a:bodyPr>
          <a:lstStyle/>
          <a:p>
            <a:r>
              <a:rPr lang="en-US" b="1" dirty="0"/>
              <a:t> Figure 1-5  </a:t>
            </a:r>
            <a:r>
              <a:rPr lang="en-US" dirty="0"/>
              <a:t>The C.I.A. triad (2 of 2)</a:t>
            </a:r>
          </a:p>
        </p:txBody>
      </p:sp>
      <p:pic>
        <p:nvPicPr>
          <p:cNvPr id="4" name="Picture 3" descr="A screenshot of a cell phone&#10;&#10;Description automatically generated with low confidence">
            <a:extLst>
              <a:ext uri="{FF2B5EF4-FFF2-40B4-BE49-F238E27FC236}">
                <a16:creationId xmlns:a16="http://schemas.microsoft.com/office/drawing/2014/main" id="{1312E3F8-7C79-4E82-922B-72730582A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066800"/>
            <a:ext cx="5715000" cy="5047013"/>
          </a:xfrm>
          <a:prstGeom prst="rect">
            <a:avLst/>
          </a:prstGeom>
        </p:spPr>
      </p:pic>
    </p:spTree>
    <p:extLst>
      <p:ext uri="{BB962C8B-B14F-4D97-AF65-F5344CB8AC3E}">
        <p14:creationId xmlns:p14="http://schemas.microsoft.com/office/powerpoint/2010/main" val="785205354"/>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ybersecurity - the infosec CIA Triad">
            <a:extLst>
              <a:ext uri="{FF2B5EF4-FFF2-40B4-BE49-F238E27FC236}">
                <a16:creationId xmlns:a16="http://schemas.microsoft.com/office/drawing/2014/main" id="{8AD7B573-DD85-4F83-A99B-6D7A829E3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 y="609600"/>
            <a:ext cx="9104912" cy="5041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08339"/>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4A068C-3CAA-41A6-A23E-86302535DA33}"/>
              </a:ext>
            </a:extLst>
          </p:cNvPr>
          <p:cNvSpPr txBox="1"/>
          <p:nvPr/>
        </p:nvSpPr>
        <p:spPr>
          <a:xfrm>
            <a:off x="-35490" y="38742"/>
            <a:ext cx="9144000" cy="671274"/>
          </a:xfrm>
          <a:prstGeom prst="rect">
            <a:avLst/>
          </a:prstGeom>
          <a:noFill/>
        </p:spPr>
        <p:txBody>
          <a:bodyPr wrap="square">
            <a:spAutoFit/>
          </a:bodyPr>
          <a:lstStyle/>
          <a:p>
            <a:pPr marL="12700">
              <a:lnSpc>
                <a:spcPct val="110000"/>
              </a:lnSpc>
              <a:buClr>
                <a:schemeClr val="dk2"/>
              </a:buClr>
              <a:buSzPts val="4800"/>
            </a:pPr>
            <a:r>
              <a:rPr lang="en-US" sz="3600" b="1" dirty="0">
                <a:solidFill>
                  <a:schemeClr val="tx2"/>
                </a:solidFill>
                <a:latin typeface="Arial" pitchFamily="34" charset="0"/>
                <a:ea typeface="+mj-ea"/>
                <a:cs typeface="Arial" pitchFamily="34" charset="0"/>
              </a:rPr>
              <a:t>Security Triad CIA - </a:t>
            </a:r>
            <a:r>
              <a:rPr lang="en-GB" sz="3600" b="1" dirty="0">
                <a:solidFill>
                  <a:schemeClr val="tx2"/>
                </a:solidFill>
                <a:latin typeface="Arial" pitchFamily="34" charset="0"/>
                <a:ea typeface="+mj-ea"/>
                <a:cs typeface="Arial" pitchFamily="34" charset="0"/>
              </a:rPr>
              <a:t>Confidentiality </a:t>
            </a:r>
          </a:p>
        </p:txBody>
      </p:sp>
      <p:pic>
        <p:nvPicPr>
          <p:cNvPr id="8194" name="Picture 2" descr="Confidentiality-data-in-rest">
            <a:extLst>
              <a:ext uri="{FF2B5EF4-FFF2-40B4-BE49-F238E27FC236}">
                <a16:creationId xmlns:a16="http://schemas.microsoft.com/office/drawing/2014/main" id="{DCD45346-F9AE-4E88-A5D0-7ED6FB50E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09600"/>
            <a:ext cx="8610600" cy="5640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69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4A068C-3CAA-41A6-A23E-86302535DA33}"/>
              </a:ext>
            </a:extLst>
          </p:cNvPr>
          <p:cNvSpPr txBox="1"/>
          <p:nvPr/>
        </p:nvSpPr>
        <p:spPr>
          <a:xfrm>
            <a:off x="0" y="0"/>
            <a:ext cx="9144000" cy="671274"/>
          </a:xfrm>
          <a:prstGeom prst="rect">
            <a:avLst/>
          </a:prstGeom>
          <a:noFill/>
        </p:spPr>
        <p:txBody>
          <a:bodyPr wrap="square">
            <a:spAutoFit/>
          </a:bodyPr>
          <a:lstStyle/>
          <a:p>
            <a:pPr marL="12700">
              <a:lnSpc>
                <a:spcPct val="110000"/>
              </a:lnSpc>
              <a:buClr>
                <a:schemeClr val="dk2"/>
              </a:buClr>
              <a:buSzPts val="4800"/>
            </a:pPr>
            <a:r>
              <a:rPr lang="en-US" sz="3600" b="1" dirty="0">
                <a:solidFill>
                  <a:schemeClr val="tx2"/>
                </a:solidFill>
                <a:latin typeface="Arial" pitchFamily="34" charset="0"/>
                <a:ea typeface="+mj-ea"/>
                <a:cs typeface="Arial" pitchFamily="34" charset="0"/>
              </a:rPr>
              <a:t>Security Triad CIA - </a:t>
            </a:r>
            <a:r>
              <a:rPr lang="en-GB" sz="3600" b="1" dirty="0">
                <a:solidFill>
                  <a:schemeClr val="tx2"/>
                </a:solidFill>
                <a:latin typeface="Arial" pitchFamily="34" charset="0"/>
                <a:ea typeface="+mj-ea"/>
                <a:cs typeface="Arial" pitchFamily="34" charset="0"/>
              </a:rPr>
              <a:t>Confidentiality </a:t>
            </a:r>
          </a:p>
        </p:txBody>
      </p:sp>
      <p:pic>
        <p:nvPicPr>
          <p:cNvPr id="9218" name="Picture 2" descr="Confidentiality-data-in-motion">
            <a:extLst>
              <a:ext uri="{FF2B5EF4-FFF2-40B4-BE49-F238E27FC236}">
                <a16:creationId xmlns:a16="http://schemas.microsoft.com/office/drawing/2014/main" id="{EE2A3C71-5BDB-4193-A607-CAC08324EA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1044"/>
            <a:ext cx="8862983" cy="541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19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4A068C-3CAA-41A6-A23E-86302535DA33}"/>
              </a:ext>
            </a:extLst>
          </p:cNvPr>
          <p:cNvSpPr txBox="1"/>
          <p:nvPr/>
        </p:nvSpPr>
        <p:spPr>
          <a:xfrm>
            <a:off x="0" y="0"/>
            <a:ext cx="9144000" cy="671274"/>
          </a:xfrm>
          <a:prstGeom prst="rect">
            <a:avLst/>
          </a:prstGeom>
          <a:noFill/>
        </p:spPr>
        <p:txBody>
          <a:bodyPr wrap="square">
            <a:spAutoFit/>
          </a:bodyPr>
          <a:lstStyle/>
          <a:p>
            <a:pPr marL="12700">
              <a:lnSpc>
                <a:spcPct val="110000"/>
              </a:lnSpc>
              <a:buClr>
                <a:schemeClr val="dk2"/>
              </a:buClr>
              <a:buSzPts val="4800"/>
            </a:pPr>
            <a:r>
              <a:rPr lang="en-GB" sz="3600" b="1" dirty="0">
                <a:solidFill>
                  <a:schemeClr val="tx2"/>
                </a:solidFill>
                <a:latin typeface="Arial" pitchFamily="34" charset="0"/>
                <a:ea typeface="+mj-ea"/>
                <a:cs typeface="Arial" pitchFamily="34" charset="0"/>
              </a:rPr>
              <a:t>Confidentiality is Compromised?</a:t>
            </a:r>
          </a:p>
        </p:txBody>
      </p:sp>
      <p:sp>
        <p:nvSpPr>
          <p:cNvPr id="5" name="TextBox 4">
            <a:extLst>
              <a:ext uri="{FF2B5EF4-FFF2-40B4-BE49-F238E27FC236}">
                <a16:creationId xmlns:a16="http://schemas.microsoft.com/office/drawing/2014/main" id="{90B2FDB4-DCA6-49F7-843F-028CD347CC4E}"/>
              </a:ext>
            </a:extLst>
          </p:cNvPr>
          <p:cNvSpPr txBox="1"/>
          <p:nvPr/>
        </p:nvSpPr>
        <p:spPr>
          <a:xfrm>
            <a:off x="0" y="1295400"/>
            <a:ext cx="9067800" cy="4524315"/>
          </a:xfrm>
          <a:prstGeom prst="rect">
            <a:avLst/>
          </a:prstGeom>
          <a:noFill/>
        </p:spPr>
        <p:txBody>
          <a:bodyPr wrap="square">
            <a:spAutoFit/>
          </a:bodyPr>
          <a:lstStyle/>
          <a:p>
            <a:pPr>
              <a:spcBef>
                <a:spcPct val="0"/>
              </a:spcBef>
              <a:buFontTx/>
              <a:buNone/>
            </a:pPr>
            <a:r>
              <a:rPr lang="en-US" altLang="en-US" sz="3600" dirty="0">
                <a:latin typeface="Times New Roman" panose="02020603050405020304" pitchFamily="18" charset="0"/>
              </a:rPr>
              <a:t>Confidentiality can be compromised by:</a:t>
            </a:r>
          </a:p>
          <a:p>
            <a:pPr lvl="1">
              <a:spcBef>
                <a:spcPct val="0"/>
              </a:spcBef>
              <a:buFont typeface="Arial" panose="020B0604020202020204" pitchFamily="34" charset="0"/>
              <a:buChar char="•"/>
            </a:pPr>
            <a:r>
              <a:rPr lang="en-US" altLang="en-US" sz="3600" dirty="0">
                <a:latin typeface="Times New Roman" panose="02020603050405020304" pitchFamily="18" charset="0"/>
              </a:rPr>
              <a:t> Loss of a laptop containing data.</a:t>
            </a:r>
          </a:p>
          <a:p>
            <a:pPr lvl="1">
              <a:spcBef>
                <a:spcPct val="0"/>
              </a:spcBef>
              <a:buFont typeface="Arial" panose="020B0604020202020204" pitchFamily="34" charset="0"/>
              <a:buChar char="•"/>
            </a:pPr>
            <a:r>
              <a:rPr lang="en-US" altLang="en-US" sz="3600" dirty="0">
                <a:latin typeface="Times New Roman" panose="02020603050405020304" pitchFamily="18" charset="0"/>
              </a:rPr>
              <a:t>A person looking over our shoulder while we type a password.</a:t>
            </a:r>
          </a:p>
          <a:p>
            <a:pPr lvl="1">
              <a:spcBef>
                <a:spcPct val="0"/>
              </a:spcBef>
              <a:buFont typeface="Arial" panose="020B0604020202020204" pitchFamily="34" charset="0"/>
              <a:buChar char="•"/>
            </a:pPr>
            <a:r>
              <a:rPr lang="en-US" altLang="en-US" sz="3600" dirty="0">
                <a:latin typeface="Times New Roman" panose="02020603050405020304" pitchFamily="18" charset="0"/>
              </a:rPr>
              <a:t> An e-mail attachment being sent to the wrong person.</a:t>
            </a:r>
          </a:p>
          <a:p>
            <a:pPr lvl="1">
              <a:spcBef>
                <a:spcPct val="0"/>
              </a:spcBef>
              <a:buFont typeface="Arial" panose="020B0604020202020204" pitchFamily="34" charset="0"/>
              <a:buChar char="•"/>
            </a:pPr>
            <a:r>
              <a:rPr lang="en-US" altLang="en-US" sz="3600" dirty="0">
                <a:latin typeface="Times New Roman" panose="02020603050405020304" pitchFamily="18" charset="0"/>
              </a:rPr>
              <a:t> An attacker penetrating our systems, or similar issues</a:t>
            </a:r>
            <a:r>
              <a:rPr lang="en-US" altLang="en-US" sz="2000" dirty="0">
                <a:latin typeface="Times New Roman" panose="02020603050405020304" pitchFamily="18" charset="0"/>
              </a:rPr>
              <a:t>.</a:t>
            </a:r>
          </a:p>
        </p:txBody>
      </p:sp>
    </p:spTree>
    <p:extLst>
      <p:ext uri="{BB962C8B-B14F-4D97-AF65-F5344CB8AC3E}">
        <p14:creationId xmlns:p14="http://schemas.microsoft.com/office/powerpoint/2010/main" val="2568671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GB" altLang="en-US" dirty="0"/>
              <a:t>The History of Information Security</a:t>
            </a:r>
            <a:endParaRPr lang="en-US" dirty="0"/>
          </a:p>
        </p:txBody>
      </p:sp>
      <p:sp>
        <p:nvSpPr>
          <p:cNvPr id="3" name="Content Placeholder 2"/>
          <p:cNvSpPr>
            <a:spLocks noGrp="1"/>
          </p:cNvSpPr>
          <p:nvPr>
            <p:ph idx="1"/>
          </p:nvPr>
        </p:nvSpPr>
        <p:spPr/>
        <p:txBody>
          <a:bodyPr/>
          <a:lstStyle/>
          <a:p>
            <a:pPr marL="338138" indent="-319088">
              <a:spcBef>
                <a:spcPts val="600"/>
              </a:spcBef>
              <a:tabLst>
                <a:tab pos="908050" algn="l"/>
                <a:tab pos="1822450" algn="l"/>
                <a:tab pos="2736850" algn="l"/>
                <a:tab pos="3651250" algn="l"/>
                <a:tab pos="4565650" algn="l"/>
                <a:tab pos="5480050" algn="l"/>
                <a:tab pos="6394450" algn="l"/>
                <a:tab pos="7308850" algn="l"/>
                <a:tab pos="8223250" algn="l"/>
                <a:tab pos="9137650" algn="l"/>
                <a:tab pos="10052050" algn="l"/>
              </a:tabLst>
            </a:pPr>
            <a:r>
              <a:rPr lang="en-GB" altLang="en-US" sz="2800" dirty="0"/>
              <a:t>Computer security began immediately after the first mainframes were developed </a:t>
            </a:r>
          </a:p>
          <a:p>
            <a:pPr marL="738188" lvl="1" indent="-319088">
              <a:spcBef>
                <a:spcPts val="600"/>
              </a:spcBef>
              <a:tabLst>
                <a:tab pos="908050" algn="l"/>
                <a:tab pos="1822450" algn="l"/>
                <a:tab pos="2736850" algn="l"/>
                <a:tab pos="3651250" algn="l"/>
                <a:tab pos="4565650" algn="l"/>
                <a:tab pos="5480050" algn="l"/>
                <a:tab pos="6394450" algn="l"/>
                <a:tab pos="7308850" algn="l"/>
                <a:tab pos="8223250" algn="l"/>
                <a:tab pos="9137650" algn="l"/>
                <a:tab pos="10052050" algn="l"/>
              </a:tabLst>
            </a:pPr>
            <a:r>
              <a:rPr lang="en-GB" altLang="en-US" sz="2600" dirty="0"/>
              <a:t>Groups developing code-breaking computations during World War II created the first modern computers.</a:t>
            </a:r>
          </a:p>
          <a:p>
            <a:pPr marL="738188" lvl="1" indent="-319088">
              <a:spcBef>
                <a:spcPts val="600"/>
              </a:spcBef>
              <a:tabLst>
                <a:tab pos="908050" algn="l"/>
                <a:tab pos="1822450" algn="l"/>
                <a:tab pos="2736850" algn="l"/>
                <a:tab pos="3651250" algn="l"/>
                <a:tab pos="4565650" algn="l"/>
                <a:tab pos="5480050" algn="l"/>
                <a:tab pos="6394450" algn="l"/>
                <a:tab pos="7308850" algn="l"/>
                <a:tab pos="8223250" algn="l"/>
                <a:tab pos="9137650" algn="l"/>
                <a:tab pos="10052050" algn="l"/>
              </a:tabLst>
            </a:pPr>
            <a:r>
              <a:rPr lang="en-GB" altLang="en-US" sz="2600" dirty="0"/>
              <a:t>Multiple levels of security were implemented.</a:t>
            </a:r>
          </a:p>
          <a:p>
            <a:pPr marL="338138" indent="-319088">
              <a:spcBef>
                <a:spcPts val="600"/>
              </a:spcBef>
              <a:tabLst>
                <a:tab pos="908050" algn="l"/>
                <a:tab pos="1822450" algn="l"/>
                <a:tab pos="2736850" algn="l"/>
                <a:tab pos="3651250" algn="l"/>
                <a:tab pos="4565650" algn="l"/>
                <a:tab pos="5480050" algn="l"/>
                <a:tab pos="6394450" algn="l"/>
                <a:tab pos="7308850" algn="l"/>
                <a:tab pos="8223250" algn="l"/>
                <a:tab pos="9137650" algn="l"/>
                <a:tab pos="10052050" algn="l"/>
              </a:tabLst>
            </a:pPr>
            <a:r>
              <a:rPr lang="en-GB" altLang="en-US" sz="2800" dirty="0"/>
              <a:t>Physical controls limiting access to sensitive military locations to authorized personnel</a:t>
            </a:r>
          </a:p>
          <a:p>
            <a:pPr marL="338138" indent="-319088">
              <a:spcBef>
                <a:spcPts val="600"/>
              </a:spcBef>
              <a:tabLst>
                <a:tab pos="908050" algn="l"/>
                <a:tab pos="1822450" algn="l"/>
                <a:tab pos="2736850" algn="l"/>
                <a:tab pos="3651250" algn="l"/>
                <a:tab pos="4565650" algn="l"/>
                <a:tab pos="5480050" algn="l"/>
                <a:tab pos="6394450" algn="l"/>
                <a:tab pos="7308850" algn="l"/>
                <a:tab pos="8223250" algn="l"/>
                <a:tab pos="9137650" algn="l"/>
                <a:tab pos="10052050" algn="l"/>
              </a:tabLst>
            </a:pPr>
            <a:r>
              <a:rPr lang="en-GB" altLang="en-US" sz="2800" dirty="0"/>
              <a:t>Rudimentary in defending against physical theft, espionage, and sabotage</a:t>
            </a:r>
          </a:p>
        </p:txBody>
      </p:sp>
    </p:spTree>
    <p:extLst>
      <p:ext uri="{BB962C8B-B14F-4D97-AF65-F5344CB8AC3E}">
        <p14:creationId xmlns:p14="http://schemas.microsoft.com/office/powerpoint/2010/main" val="1687796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4A068C-3CAA-41A6-A23E-86302535DA33}"/>
              </a:ext>
            </a:extLst>
          </p:cNvPr>
          <p:cNvSpPr txBox="1"/>
          <p:nvPr/>
        </p:nvSpPr>
        <p:spPr>
          <a:xfrm>
            <a:off x="0" y="0"/>
            <a:ext cx="9144000" cy="671274"/>
          </a:xfrm>
          <a:prstGeom prst="rect">
            <a:avLst/>
          </a:prstGeom>
          <a:noFill/>
        </p:spPr>
        <p:txBody>
          <a:bodyPr wrap="square">
            <a:spAutoFit/>
          </a:bodyPr>
          <a:lstStyle/>
          <a:p>
            <a:pPr marL="12700">
              <a:lnSpc>
                <a:spcPct val="110000"/>
              </a:lnSpc>
              <a:buClr>
                <a:schemeClr val="dk2"/>
              </a:buClr>
              <a:buSzPts val="4800"/>
            </a:pPr>
            <a:r>
              <a:rPr lang="en-US" sz="3600" b="1" dirty="0">
                <a:solidFill>
                  <a:schemeClr val="tx2"/>
                </a:solidFill>
                <a:latin typeface="Arial" pitchFamily="34" charset="0"/>
                <a:ea typeface="+mj-ea"/>
                <a:cs typeface="Arial" pitchFamily="34" charset="0"/>
              </a:rPr>
              <a:t>Security Triad CIA - Integrity</a:t>
            </a:r>
          </a:p>
        </p:txBody>
      </p:sp>
      <p:pic>
        <p:nvPicPr>
          <p:cNvPr id="7170" name="Picture 2" descr="Integrity">
            <a:extLst>
              <a:ext uri="{FF2B5EF4-FFF2-40B4-BE49-F238E27FC236}">
                <a16:creationId xmlns:a16="http://schemas.microsoft.com/office/drawing/2014/main" id="{D69FF702-CE95-4A90-A1ED-183FDF0CE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85800"/>
            <a:ext cx="8458200" cy="5588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80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4A068C-3CAA-41A6-A23E-86302535DA33}"/>
              </a:ext>
            </a:extLst>
          </p:cNvPr>
          <p:cNvSpPr txBox="1"/>
          <p:nvPr/>
        </p:nvSpPr>
        <p:spPr>
          <a:xfrm>
            <a:off x="0" y="0"/>
            <a:ext cx="9144000" cy="671274"/>
          </a:xfrm>
          <a:prstGeom prst="rect">
            <a:avLst/>
          </a:prstGeom>
          <a:noFill/>
        </p:spPr>
        <p:txBody>
          <a:bodyPr wrap="square">
            <a:spAutoFit/>
          </a:bodyPr>
          <a:lstStyle/>
          <a:p>
            <a:pPr marL="12700">
              <a:lnSpc>
                <a:spcPct val="110000"/>
              </a:lnSpc>
              <a:buClr>
                <a:schemeClr val="dk2"/>
              </a:buClr>
              <a:buSzPts val="4800"/>
            </a:pPr>
            <a:r>
              <a:rPr lang="en-US" sz="3600" b="1" dirty="0">
                <a:solidFill>
                  <a:schemeClr val="tx2"/>
                </a:solidFill>
                <a:latin typeface="Arial" pitchFamily="34" charset="0"/>
                <a:ea typeface="+mj-ea"/>
                <a:cs typeface="Arial" pitchFamily="34" charset="0"/>
              </a:rPr>
              <a:t>Security Triad CIA - Availability</a:t>
            </a:r>
          </a:p>
        </p:txBody>
      </p:sp>
      <p:pic>
        <p:nvPicPr>
          <p:cNvPr id="5122" name="Picture 2">
            <a:extLst>
              <a:ext uri="{FF2B5EF4-FFF2-40B4-BE49-F238E27FC236}">
                <a16:creationId xmlns:a16="http://schemas.microsoft.com/office/drawing/2014/main" id="{016628FD-51C3-4BAA-B525-07AEC4983F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38200"/>
            <a:ext cx="8686800" cy="5432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031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4A068C-3CAA-41A6-A23E-86302535DA33}"/>
              </a:ext>
            </a:extLst>
          </p:cNvPr>
          <p:cNvSpPr txBox="1"/>
          <p:nvPr/>
        </p:nvSpPr>
        <p:spPr>
          <a:xfrm>
            <a:off x="0" y="0"/>
            <a:ext cx="9144000" cy="671274"/>
          </a:xfrm>
          <a:prstGeom prst="rect">
            <a:avLst/>
          </a:prstGeom>
          <a:noFill/>
        </p:spPr>
        <p:txBody>
          <a:bodyPr wrap="square">
            <a:spAutoFit/>
          </a:bodyPr>
          <a:lstStyle/>
          <a:p>
            <a:pPr marL="12700">
              <a:lnSpc>
                <a:spcPct val="110000"/>
              </a:lnSpc>
              <a:buClr>
                <a:schemeClr val="dk2"/>
              </a:buClr>
              <a:buSzPts val="4800"/>
            </a:pPr>
            <a:r>
              <a:rPr lang="en-US" sz="3600" b="1" dirty="0">
                <a:solidFill>
                  <a:schemeClr val="tx2"/>
                </a:solidFill>
                <a:latin typeface="Arial" pitchFamily="34" charset="0"/>
                <a:ea typeface="+mj-ea"/>
                <a:cs typeface="Arial" pitchFamily="34" charset="0"/>
              </a:rPr>
              <a:t>Security Triad CIA - Availability</a:t>
            </a:r>
          </a:p>
        </p:txBody>
      </p:sp>
      <p:pic>
        <p:nvPicPr>
          <p:cNvPr id="6146" name="Picture 2" descr="Availability-Dos-attack">
            <a:extLst>
              <a:ext uri="{FF2B5EF4-FFF2-40B4-BE49-F238E27FC236}">
                <a16:creationId xmlns:a16="http://schemas.microsoft.com/office/drawing/2014/main" id="{862E1E84-C330-483C-9DEC-A10FD1530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285" y="671274"/>
            <a:ext cx="8090078" cy="557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888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What is the C.I.A. Triad">
            <a:hlinkClick r:id="" action="ppaction://media"/>
            <a:extLst>
              <a:ext uri="{FF2B5EF4-FFF2-40B4-BE49-F238E27FC236}">
                <a16:creationId xmlns:a16="http://schemas.microsoft.com/office/drawing/2014/main" id="{4E5819A2-693E-4E67-9D2E-98D52545134D}"/>
              </a:ext>
            </a:extLst>
          </p:cNvPr>
          <p:cNvPicPr>
            <a:picLocks noChangeAspect="1"/>
          </p:cNvPicPr>
          <p:nvPr>
            <a:videoFile r:link="rId1"/>
            <p:extLst>
              <p:ext uri="{DAA4B4D4-6D71-4841-9C94-3DE7FCFB9230}">
                <p14:media xmlns:p14="http://schemas.microsoft.com/office/powerpoint/2010/main" r:embed="rId2">
                  <p14:trim end="9365"/>
                </p14:media>
              </p:ext>
            </p:extLst>
          </p:nvPr>
        </p:nvPicPr>
        <p:blipFill>
          <a:blip r:embed="rId5"/>
          <a:stretch>
            <a:fillRect/>
          </a:stretch>
        </p:blipFill>
        <p:spPr>
          <a:xfrm>
            <a:off x="-15658" y="457200"/>
            <a:ext cx="9144000" cy="5143500"/>
          </a:xfrm>
          <a:prstGeom prst="rect">
            <a:avLst/>
          </a:prstGeom>
        </p:spPr>
      </p:pic>
    </p:spTree>
    <p:extLst>
      <p:ext uri="{BB962C8B-B14F-4D97-AF65-F5344CB8AC3E}">
        <p14:creationId xmlns:p14="http://schemas.microsoft.com/office/powerpoint/2010/main" val="994546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7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054EC-F5FE-4573-AB1D-42E97771A8D1}"/>
              </a:ext>
            </a:extLst>
          </p:cNvPr>
          <p:cNvSpPr>
            <a:spLocks noGrp="1"/>
          </p:cNvSpPr>
          <p:nvPr>
            <p:ph type="title"/>
          </p:nvPr>
        </p:nvSpPr>
        <p:spPr>
          <a:xfrm>
            <a:off x="9427" y="-19639"/>
            <a:ext cx="9052560" cy="1039091"/>
          </a:xfrm>
        </p:spPr>
        <p:txBody>
          <a:bodyPr>
            <a:normAutofit/>
          </a:bodyPr>
          <a:lstStyle/>
          <a:p>
            <a:r>
              <a:rPr lang="en-US" b="1" i="0" dirty="0">
                <a:effectLst/>
                <a:latin typeface="Roboto" panose="02000000000000000000" pitchFamily="2" charset="0"/>
              </a:rPr>
              <a:t>Achieving Pillars of Information Security</a:t>
            </a:r>
            <a:endParaRPr lang="en-US" b="1" dirty="0"/>
          </a:p>
        </p:txBody>
      </p:sp>
      <p:pic>
        <p:nvPicPr>
          <p:cNvPr id="1026" name="Picture 2" descr="Pillars of Information Security[5].">
            <a:extLst>
              <a:ext uri="{FF2B5EF4-FFF2-40B4-BE49-F238E27FC236}">
                <a16:creationId xmlns:a16="http://schemas.microsoft.com/office/drawing/2014/main" id="{4EB37F1E-6F7B-49C0-9808-85DBE114A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932" y="1219200"/>
            <a:ext cx="7829550" cy="490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097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553EA8-C5C4-4A24-9764-978F62515118}"/>
              </a:ext>
            </a:extLst>
          </p:cNvPr>
          <p:cNvSpPr txBox="1"/>
          <p:nvPr/>
        </p:nvSpPr>
        <p:spPr>
          <a:xfrm>
            <a:off x="0" y="838200"/>
            <a:ext cx="9144000" cy="4524315"/>
          </a:xfrm>
          <a:prstGeom prst="rect">
            <a:avLst/>
          </a:prstGeom>
          <a:noFill/>
        </p:spPr>
        <p:txBody>
          <a:bodyPr wrap="square">
            <a:spAutoFit/>
          </a:bodyPr>
          <a:lstStyle/>
          <a:p>
            <a:pPr marL="285750" indent="-285750" algn="l">
              <a:buFont typeface="Wingdings" panose="05000000000000000000" pitchFamily="2" charset="2"/>
              <a:buChar char="§"/>
            </a:pPr>
            <a:r>
              <a:rPr lang="en-GB" b="0" i="0" dirty="0">
                <a:effectLst/>
                <a:latin typeface="Helvetica Neue"/>
              </a:rPr>
              <a:t>To understand how the CIA triad works in practice, consider the example of a bank ATM, which can offer users access to bank balances and other information. An ATM has tools that cover all three principles of the triad:</a:t>
            </a:r>
          </a:p>
          <a:p>
            <a:pPr marL="285750" indent="-285750" algn="l">
              <a:buFont typeface="Wingdings" panose="05000000000000000000" pitchFamily="2" charset="2"/>
              <a:buChar char="§"/>
            </a:pPr>
            <a:r>
              <a:rPr lang="en-GB" b="0" i="0" dirty="0">
                <a:effectLst/>
                <a:latin typeface="Helvetica Neue"/>
              </a:rPr>
              <a:t>It provides </a:t>
            </a:r>
            <a:r>
              <a:rPr lang="en-GB" b="1" i="0" dirty="0">
                <a:effectLst/>
                <a:latin typeface="Helvetica Neue"/>
              </a:rPr>
              <a:t>confidentiality</a:t>
            </a:r>
            <a:r>
              <a:rPr lang="en-GB" b="0" i="0" dirty="0">
                <a:effectLst/>
                <a:latin typeface="Helvetica Neue"/>
              </a:rPr>
              <a:t> by requiring two-factor authentication (both a physical card and a PIN code) before allowing access to data</a:t>
            </a:r>
          </a:p>
          <a:p>
            <a:pPr marL="285750" indent="-285750" algn="l">
              <a:buFont typeface="Wingdings" panose="05000000000000000000" pitchFamily="2" charset="2"/>
              <a:buChar char="§"/>
            </a:pPr>
            <a:r>
              <a:rPr lang="en-GB" b="0" i="0" dirty="0">
                <a:effectLst/>
                <a:latin typeface="Helvetica Neue"/>
              </a:rPr>
              <a:t>The ATM and bank software enforce data </a:t>
            </a:r>
            <a:r>
              <a:rPr lang="en-GB" b="1" i="0" dirty="0">
                <a:effectLst/>
                <a:latin typeface="Helvetica Neue"/>
              </a:rPr>
              <a:t>integrity </a:t>
            </a:r>
            <a:r>
              <a:rPr lang="en-GB" b="0" i="0" dirty="0">
                <a:effectLst/>
                <a:latin typeface="Helvetica Neue"/>
              </a:rPr>
              <a:t>by ensuring that any transfers or withdrawals made via the machine are reflected in the accounting for the user's bank account</a:t>
            </a:r>
          </a:p>
          <a:p>
            <a:pPr marL="285750" indent="-285750" algn="l">
              <a:buFont typeface="Wingdings" panose="05000000000000000000" pitchFamily="2" charset="2"/>
              <a:buChar char="§"/>
            </a:pPr>
            <a:r>
              <a:rPr lang="en-GB" b="0" i="0" dirty="0">
                <a:effectLst/>
                <a:latin typeface="Helvetica Neue"/>
              </a:rPr>
              <a:t>The machine provides </a:t>
            </a:r>
            <a:r>
              <a:rPr lang="en-GB" b="1" i="0" dirty="0">
                <a:effectLst/>
                <a:latin typeface="Helvetica Neue"/>
              </a:rPr>
              <a:t>availability </a:t>
            </a:r>
            <a:r>
              <a:rPr lang="en-GB" b="0" i="0" dirty="0">
                <a:effectLst/>
                <a:latin typeface="Helvetica Neue"/>
              </a:rPr>
              <a:t>because it's in a public place and is accessible even when the bank branch is closed</a:t>
            </a:r>
          </a:p>
        </p:txBody>
      </p:sp>
      <p:sp>
        <p:nvSpPr>
          <p:cNvPr id="4" name="TextBox 3">
            <a:extLst>
              <a:ext uri="{FF2B5EF4-FFF2-40B4-BE49-F238E27FC236}">
                <a16:creationId xmlns:a16="http://schemas.microsoft.com/office/drawing/2014/main" id="{27222C3D-6959-46F7-A1C4-1933357F5AF3}"/>
              </a:ext>
            </a:extLst>
          </p:cNvPr>
          <p:cNvSpPr txBox="1"/>
          <p:nvPr/>
        </p:nvSpPr>
        <p:spPr>
          <a:xfrm>
            <a:off x="2088" y="0"/>
            <a:ext cx="8686799" cy="646331"/>
          </a:xfrm>
          <a:prstGeom prst="rect">
            <a:avLst/>
          </a:prstGeom>
          <a:noFill/>
        </p:spPr>
        <p:txBody>
          <a:bodyPr wrap="square">
            <a:spAutoFit/>
          </a:bodyPr>
          <a:lstStyle/>
          <a:p>
            <a:r>
              <a:rPr lang="en-GB" sz="3600" b="1" dirty="0">
                <a:latin typeface="Times New Roman" pitchFamily="18" charset="0"/>
                <a:cs typeface="Times New Roman" pitchFamily="18" charset="0"/>
              </a:rPr>
              <a:t>CIA triad examples</a:t>
            </a:r>
          </a:p>
        </p:txBody>
      </p:sp>
    </p:spTree>
    <p:extLst>
      <p:ext uri="{BB962C8B-B14F-4D97-AF65-F5344CB8AC3E}">
        <p14:creationId xmlns:p14="http://schemas.microsoft.com/office/powerpoint/2010/main" val="1202830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4A068C-3CAA-41A6-A23E-86302535DA33}"/>
              </a:ext>
            </a:extLst>
          </p:cNvPr>
          <p:cNvSpPr txBox="1"/>
          <p:nvPr/>
        </p:nvSpPr>
        <p:spPr>
          <a:xfrm>
            <a:off x="0" y="0"/>
            <a:ext cx="9144000" cy="671274"/>
          </a:xfrm>
          <a:prstGeom prst="rect">
            <a:avLst/>
          </a:prstGeom>
          <a:noFill/>
        </p:spPr>
        <p:txBody>
          <a:bodyPr wrap="square">
            <a:spAutoFit/>
          </a:bodyPr>
          <a:lstStyle/>
          <a:p>
            <a:pPr marL="12700">
              <a:lnSpc>
                <a:spcPct val="110000"/>
              </a:lnSpc>
              <a:buClr>
                <a:schemeClr val="dk2"/>
              </a:buClr>
              <a:buSzPts val="4800"/>
            </a:pPr>
            <a:r>
              <a:rPr lang="en-US" sz="3600" b="1" dirty="0">
                <a:latin typeface="Times New Roman" pitchFamily="18" charset="0"/>
                <a:cs typeface="Times New Roman" pitchFamily="18" charset="0"/>
              </a:rPr>
              <a:t>Authenticity and Accountability</a:t>
            </a:r>
            <a:endParaRPr lang="en-US" sz="3600" b="1" dirty="0">
              <a:solidFill>
                <a:schemeClr val="tx2"/>
              </a:solidFill>
              <a:latin typeface="Arial" pitchFamily="34" charset="0"/>
              <a:ea typeface="+mj-ea"/>
              <a:cs typeface="Arial" pitchFamily="34" charset="0"/>
            </a:endParaRPr>
          </a:p>
        </p:txBody>
      </p:sp>
      <p:sp>
        <p:nvSpPr>
          <p:cNvPr id="8" name="TextBox 7">
            <a:extLst>
              <a:ext uri="{FF2B5EF4-FFF2-40B4-BE49-F238E27FC236}">
                <a16:creationId xmlns:a16="http://schemas.microsoft.com/office/drawing/2014/main" id="{CD572E8D-BCF1-4E4A-9A64-3389AEADD22F}"/>
              </a:ext>
            </a:extLst>
          </p:cNvPr>
          <p:cNvSpPr txBox="1"/>
          <p:nvPr/>
        </p:nvSpPr>
        <p:spPr>
          <a:xfrm>
            <a:off x="0" y="674400"/>
            <a:ext cx="9067800" cy="5509200"/>
          </a:xfrm>
          <a:prstGeom prst="rect">
            <a:avLst/>
          </a:prstGeom>
          <a:noFill/>
        </p:spPr>
        <p:txBody>
          <a:bodyPr wrap="square">
            <a:spAutoFit/>
          </a:bodyPr>
          <a:lstStyle/>
          <a:p>
            <a:pPr>
              <a:defRPr/>
            </a:pPr>
            <a:r>
              <a:rPr lang="en-US" sz="3200" dirty="0">
                <a:latin typeface="Times New Roman" pitchFamily="18" charset="0"/>
                <a:cs typeface="Times New Roman" pitchFamily="18" charset="0"/>
              </a:rPr>
              <a:t>Although the use of  CIA to define the security objectives is a well established, additional security concepts is needed to present </a:t>
            </a:r>
            <a:r>
              <a:rPr lang="en-US" sz="3200" b="1" dirty="0">
                <a:latin typeface="Times New Roman" pitchFamily="18" charset="0"/>
                <a:cs typeface="Times New Roman" pitchFamily="18" charset="0"/>
              </a:rPr>
              <a:t>Authenticity and Accountability </a:t>
            </a:r>
          </a:p>
          <a:p>
            <a:pPr>
              <a:buFont typeface="Wingdings" panose="05000000000000000000" pitchFamily="2" charset="2"/>
              <a:buChar char="§"/>
              <a:defRPr/>
            </a:pPr>
            <a:r>
              <a:rPr lang="en-US" altLang="en-US" sz="3200" b="1" dirty="0">
                <a:latin typeface="Times New Roman" panose="02020603050405020304" pitchFamily="18" charset="0"/>
                <a:cs typeface="Times New Roman" panose="02020603050405020304" pitchFamily="18" charset="0"/>
              </a:rPr>
              <a:t>Authenticity</a:t>
            </a:r>
            <a:r>
              <a:rPr lang="en-US" altLang="en-US" sz="3200" dirty="0">
                <a:latin typeface="Times New Roman" panose="02020603050405020304" pitchFamily="18" charset="0"/>
                <a:cs typeface="Times New Roman" panose="02020603050405020304" pitchFamily="18" charset="0"/>
              </a:rPr>
              <a:t>: The property of being able to be verified and trusted. This means verifying that users are who they say and that each input arriving at the system came from trusted source. </a:t>
            </a:r>
          </a:p>
          <a:p>
            <a:pPr>
              <a:buFont typeface="Wingdings" panose="05000000000000000000" pitchFamily="2" charset="2"/>
              <a:buChar char="§"/>
              <a:defRPr/>
            </a:pPr>
            <a:r>
              <a:rPr lang="en-US" altLang="en-US" sz="3200" b="1" dirty="0">
                <a:latin typeface="Times New Roman" panose="02020603050405020304" pitchFamily="18" charset="0"/>
                <a:cs typeface="Times New Roman" panose="02020603050405020304" pitchFamily="18" charset="0"/>
              </a:rPr>
              <a:t>Accountability</a:t>
            </a:r>
            <a:r>
              <a:rPr lang="en-US" altLang="en-US" sz="3200" dirty="0">
                <a:latin typeface="Times New Roman" panose="02020603050405020304" pitchFamily="18" charset="0"/>
                <a:cs typeface="Times New Roman" panose="02020603050405020304" pitchFamily="18" charset="0"/>
              </a:rPr>
              <a:t>: The security goal that generates the requirement for actions of an entity to be traced uniquely to the entity.  </a:t>
            </a:r>
          </a:p>
        </p:txBody>
      </p:sp>
    </p:spTree>
    <p:extLst>
      <p:ext uri="{BB962C8B-B14F-4D97-AF65-F5344CB8AC3E}">
        <p14:creationId xmlns:p14="http://schemas.microsoft.com/office/powerpoint/2010/main" val="3855010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4A068C-3CAA-41A6-A23E-86302535DA33}"/>
              </a:ext>
            </a:extLst>
          </p:cNvPr>
          <p:cNvSpPr txBox="1"/>
          <p:nvPr/>
        </p:nvSpPr>
        <p:spPr>
          <a:xfrm>
            <a:off x="0" y="0"/>
            <a:ext cx="9144000" cy="671274"/>
          </a:xfrm>
          <a:prstGeom prst="rect">
            <a:avLst/>
          </a:prstGeom>
          <a:noFill/>
        </p:spPr>
        <p:txBody>
          <a:bodyPr wrap="square">
            <a:spAutoFit/>
          </a:bodyPr>
          <a:lstStyle/>
          <a:p>
            <a:pPr marL="12700">
              <a:lnSpc>
                <a:spcPct val="110000"/>
              </a:lnSpc>
              <a:buClr>
                <a:schemeClr val="dk2"/>
              </a:buClr>
              <a:buSzPts val="4800"/>
            </a:pPr>
            <a:r>
              <a:rPr lang="en-US" sz="3600" b="1" dirty="0">
                <a:solidFill>
                  <a:schemeClr val="tx2"/>
                </a:solidFill>
                <a:latin typeface="Arial" pitchFamily="34" charset="0"/>
                <a:ea typeface="+mj-ea"/>
                <a:cs typeface="Arial" pitchFamily="34" charset="0"/>
              </a:rPr>
              <a:t>Security Triad CIA - Availability</a:t>
            </a:r>
          </a:p>
        </p:txBody>
      </p:sp>
      <p:pic>
        <p:nvPicPr>
          <p:cNvPr id="4" name="Picture 3">
            <a:extLst>
              <a:ext uri="{FF2B5EF4-FFF2-40B4-BE49-F238E27FC236}">
                <a16:creationId xmlns:a16="http://schemas.microsoft.com/office/drawing/2014/main" id="{E35059C3-7476-4AA3-8CC9-05AFA65E12F0}"/>
              </a:ext>
            </a:extLst>
          </p:cNvPr>
          <p:cNvPicPr>
            <a:picLocks noChangeAspect="1"/>
          </p:cNvPicPr>
          <p:nvPr/>
        </p:nvPicPr>
        <p:blipFill rotWithShape="1">
          <a:blip r:embed="rId3"/>
          <a:srcRect l="43119"/>
          <a:stretch/>
        </p:blipFill>
        <p:spPr>
          <a:xfrm>
            <a:off x="152400" y="558452"/>
            <a:ext cx="4724400" cy="5725506"/>
          </a:xfrm>
          <a:prstGeom prst="rect">
            <a:avLst/>
          </a:prstGeom>
        </p:spPr>
      </p:pic>
    </p:spTree>
    <p:extLst>
      <p:ext uri="{BB962C8B-B14F-4D97-AF65-F5344CB8AC3E}">
        <p14:creationId xmlns:p14="http://schemas.microsoft.com/office/powerpoint/2010/main" val="3441322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4A068C-3CAA-41A6-A23E-86302535DA33}"/>
              </a:ext>
            </a:extLst>
          </p:cNvPr>
          <p:cNvSpPr txBox="1"/>
          <p:nvPr/>
        </p:nvSpPr>
        <p:spPr>
          <a:xfrm>
            <a:off x="0" y="0"/>
            <a:ext cx="9144000" cy="671274"/>
          </a:xfrm>
          <a:prstGeom prst="rect">
            <a:avLst/>
          </a:prstGeom>
          <a:noFill/>
        </p:spPr>
        <p:txBody>
          <a:bodyPr wrap="square">
            <a:spAutoFit/>
          </a:bodyPr>
          <a:lstStyle/>
          <a:p>
            <a:pPr marL="12700">
              <a:lnSpc>
                <a:spcPct val="110000"/>
              </a:lnSpc>
              <a:buClr>
                <a:schemeClr val="dk2"/>
              </a:buClr>
              <a:buSzPts val="4800"/>
            </a:pPr>
            <a:r>
              <a:rPr lang="en-US" sz="3600" b="1" dirty="0">
                <a:solidFill>
                  <a:schemeClr val="tx2"/>
                </a:solidFill>
                <a:latin typeface="Arial" pitchFamily="34" charset="0"/>
                <a:ea typeface="+mj-ea"/>
                <a:cs typeface="Arial" pitchFamily="34" charset="0"/>
              </a:rPr>
              <a:t>Security Triad CIA - Availability</a:t>
            </a:r>
          </a:p>
        </p:txBody>
      </p:sp>
      <p:pic>
        <p:nvPicPr>
          <p:cNvPr id="3" name="Picture 2">
            <a:extLst>
              <a:ext uri="{FF2B5EF4-FFF2-40B4-BE49-F238E27FC236}">
                <a16:creationId xmlns:a16="http://schemas.microsoft.com/office/drawing/2014/main" id="{6FEE0199-6D1D-4ECF-840B-BA2D9082BDDF}"/>
              </a:ext>
            </a:extLst>
          </p:cNvPr>
          <p:cNvPicPr>
            <a:picLocks noChangeAspect="1"/>
          </p:cNvPicPr>
          <p:nvPr/>
        </p:nvPicPr>
        <p:blipFill rotWithShape="1">
          <a:blip r:embed="rId3"/>
          <a:srcRect l="917" r="58716"/>
          <a:stretch/>
        </p:blipFill>
        <p:spPr>
          <a:xfrm>
            <a:off x="5486400" y="566247"/>
            <a:ext cx="3352800" cy="5725506"/>
          </a:xfrm>
          <a:prstGeom prst="rect">
            <a:avLst/>
          </a:prstGeom>
        </p:spPr>
      </p:pic>
    </p:spTree>
    <p:extLst>
      <p:ext uri="{BB962C8B-B14F-4D97-AF65-F5344CB8AC3E}">
        <p14:creationId xmlns:p14="http://schemas.microsoft.com/office/powerpoint/2010/main" val="3961459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369AFB-E631-47A5-BEFB-AEC40C22B815}"/>
              </a:ext>
            </a:extLst>
          </p:cNvPr>
          <p:cNvSpPr txBox="1"/>
          <p:nvPr/>
        </p:nvSpPr>
        <p:spPr>
          <a:xfrm>
            <a:off x="76201" y="25052"/>
            <a:ext cx="8077200" cy="461665"/>
          </a:xfrm>
          <a:prstGeom prst="rect">
            <a:avLst/>
          </a:prstGeom>
          <a:noFill/>
        </p:spPr>
        <p:txBody>
          <a:bodyPr wrap="square">
            <a:spAutoFit/>
          </a:bodyPr>
          <a:lstStyle/>
          <a:p>
            <a:r>
              <a:rPr lang="en-GB" b="1" dirty="0">
                <a:latin typeface="Verdana"/>
                <a:ea typeface="+mj-ea"/>
              </a:rPr>
              <a:t>CIA Triad Exercise Problems</a:t>
            </a:r>
          </a:p>
        </p:txBody>
      </p:sp>
      <p:sp>
        <p:nvSpPr>
          <p:cNvPr id="7" name="TextBox 6">
            <a:extLst>
              <a:ext uri="{FF2B5EF4-FFF2-40B4-BE49-F238E27FC236}">
                <a16:creationId xmlns:a16="http://schemas.microsoft.com/office/drawing/2014/main" id="{43C4A075-8FA1-45FA-8800-303435EAA79D}"/>
              </a:ext>
            </a:extLst>
          </p:cNvPr>
          <p:cNvSpPr txBox="1"/>
          <p:nvPr/>
        </p:nvSpPr>
        <p:spPr>
          <a:xfrm>
            <a:off x="76201" y="2132092"/>
            <a:ext cx="9067799" cy="3539430"/>
          </a:xfrm>
          <a:prstGeom prst="rect">
            <a:avLst/>
          </a:prstGeom>
          <a:noFill/>
        </p:spPr>
        <p:txBody>
          <a:bodyPr wrap="square">
            <a:spAutoFit/>
          </a:bodyPr>
          <a:lstStyle/>
          <a:p>
            <a:pPr marL="514350" indent="-514350">
              <a:buFont typeface="+mj-lt"/>
              <a:buAutoNum type="arabicPeriod"/>
            </a:pPr>
            <a:r>
              <a:rPr lang="en-GB" sz="2800" dirty="0"/>
              <a:t>Asma copies Safa’s homework. </a:t>
            </a:r>
          </a:p>
          <a:p>
            <a:r>
              <a:rPr lang="en-GB" sz="2800" dirty="0"/>
              <a:t>	Copying a data is a violation of confidentiality</a:t>
            </a:r>
          </a:p>
          <a:p>
            <a:pPr algn="ctr"/>
            <a:r>
              <a:rPr lang="en-GB" sz="2800" b="1" dirty="0"/>
              <a:t>CONFIDENTIALITY</a:t>
            </a:r>
          </a:p>
          <a:p>
            <a:pPr algn="ctr"/>
            <a:endParaRPr lang="en-GB" sz="2800" b="1" dirty="0"/>
          </a:p>
          <a:p>
            <a:pPr marL="514350" indent="-514350">
              <a:buFont typeface="+mj-lt"/>
              <a:buAutoNum type="arabicPeriod" startAt="2"/>
            </a:pPr>
            <a:r>
              <a:rPr lang="en-GB" sz="2800" dirty="0"/>
              <a:t>Abdullah crashes Yasin’s system. </a:t>
            </a:r>
          </a:p>
          <a:p>
            <a:pPr algn="ctr"/>
            <a:r>
              <a:rPr lang="en-GB" sz="2800" dirty="0"/>
              <a:t>This crashing causes unavailability of the system to Abdullah.</a:t>
            </a:r>
          </a:p>
          <a:p>
            <a:pPr algn="ctr"/>
            <a:r>
              <a:rPr lang="en-GB" sz="2800" b="1" cap="all" dirty="0"/>
              <a:t>Availability, integrity</a:t>
            </a:r>
          </a:p>
        </p:txBody>
      </p:sp>
      <p:sp>
        <p:nvSpPr>
          <p:cNvPr id="5" name="TextBox 4">
            <a:extLst>
              <a:ext uri="{FF2B5EF4-FFF2-40B4-BE49-F238E27FC236}">
                <a16:creationId xmlns:a16="http://schemas.microsoft.com/office/drawing/2014/main" id="{F075F736-E0B3-4BCB-A8A1-BF0423253B14}"/>
              </a:ext>
            </a:extLst>
          </p:cNvPr>
          <p:cNvSpPr txBox="1"/>
          <p:nvPr/>
        </p:nvSpPr>
        <p:spPr>
          <a:xfrm>
            <a:off x="91859" y="609600"/>
            <a:ext cx="7911919" cy="1384995"/>
          </a:xfrm>
          <a:prstGeom prst="rect">
            <a:avLst/>
          </a:prstGeom>
          <a:noFill/>
        </p:spPr>
        <p:txBody>
          <a:bodyPr wrap="square">
            <a:spAutoFit/>
          </a:bodyPr>
          <a:lstStyle/>
          <a:p>
            <a:pPr algn="l"/>
            <a:r>
              <a:rPr lang="en-GB" sz="2800" dirty="0"/>
              <a:t>Classify each of the following as a violation of confidentiality, of integrity, of availability, or of some combination thereof. </a:t>
            </a:r>
          </a:p>
        </p:txBody>
      </p:sp>
    </p:spTree>
    <p:extLst>
      <p:ext uri="{BB962C8B-B14F-4D97-AF65-F5344CB8AC3E}">
        <p14:creationId xmlns:p14="http://schemas.microsoft.com/office/powerpoint/2010/main" val="19977491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9050"/>
            <a:ext cx="8382000" cy="1047750"/>
          </a:xfrm>
        </p:spPr>
        <p:txBody>
          <a:bodyPr anchor="ctr">
            <a:noAutofit/>
          </a:bodyPr>
          <a:lstStyle/>
          <a:p>
            <a:r>
              <a:rPr lang="en-GB" altLang="en-US" b="1" dirty="0"/>
              <a:t>Table 1-1 </a:t>
            </a:r>
            <a:r>
              <a:rPr lang="en-GB" altLang="en-US" dirty="0"/>
              <a:t>Key Dates in Information Security (1 of 2)</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757842827"/>
              </p:ext>
            </p:extLst>
          </p:nvPr>
        </p:nvGraphicFramePr>
        <p:xfrm>
          <a:off x="609600" y="1371600"/>
          <a:ext cx="8077200" cy="4739640"/>
        </p:xfrm>
        <a:graphic>
          <a:graphicData uri="http://schemas.openxmlformats.org/drawingml/2006/table">
            <a:tbl>
              <a:tblPr firstRow="1" bandRow="1">
                <a:tableStyleId>{5940675A-B579-460E-94D1-54222C63F5DA}</a:tableStyleId>
              </a:tblPr>
              <a:tblGrid>
                <a:gridCol w="990600">
                  <a:extLst>
                    <a:ext uri="{9D8B030D-6E8A-4147-A177-3AD203B41FA5}">
                      <a16:colId xmlns:a16="http://schemas.microsoft.com/office/drawing/2014/main" val="20000"/>
                    </a:ext>
                  </a:extLst>
                </a:gridCol>
                <a:gridCol w="7086600">
                  <a:extLst>
                    <a:ext uri="{9D8B030D-6E8A-4147-A177-3AD203B41FA5}">
                      <a16:colId xmlns:a16="http://schemas.microsoft.com/office/drawing/2014/main" val="20001"/>
                    </a:ext>
                  </a:extLst>
                </a:gridCol>
              </a:tblGrid>
              <a:tr h="381000">
                <a:tc>
                  <a:txBody>
                    <a:bodyPr/>
                    <a:lstStyle/>
                    <a:p>
                      <a:pPr algn="ctr"/>
                      <a:r>
                        <a:rPr lang="en-US" sz="1600" b="1" dirty="0">
                          <a:solidFill>
                            <a:schemeClr val="bg1"/>
                          </a:solidFill>
                          <a:latin typeface="Arial" pitchFamily="34" charset="0"/>
                          <a:cs typeface="Arial" pitchFamily="34" charset="0"/>
                        </a:rPr>
                        <a:t>Date</a:t>
                      </a:r>
                    </a:p>
                  </a:txBody>
                  <a:tcPr anchor="ctr">
                    <a:solidFill>
                      <a:srgbClr val="364162"/>
                    </a:solidFill>
                  </a:tcPr>
                </a:tc>
                <a:tc>
                  <a:txBody>
                    <a:bodyPr/>
                    <a:lstStyle/>
                    <a:p>
                      <a:pPr algn="ctr"/>
                      <a:r>
                        <a:rPr lang="en-US" sz="1600" b="1" dirty="0">
                          <a:solidFill>
                            <a:schemeClr val="bg1"/>
                          </a:solidFill>
                          <a:latin typeface="Arial" pitchFamily="34" charset="0"/>
                          <a:cs typeface="Arial" pitchFamily="34" charset="0"/>
                        </a:rPr>
                        <a:t>Document</a:t>
                      </a:r>
                    </a:p>
                  </a:txBody>
                  <a:tcPr anchor="ctr">
                    <a:solidFill>
                      <a:srgbClr val="364162"/>
                    </a:solidFill>
                  </a:tcPr>
                </a:tc>
                <a:extLst>
                  <a:ext uri="{0D108BD9-81ED-4DB2-BD59-A6C34878D82A}">
                    <a16:rowId xmlns:a16="http://schemas.microsoft.com/office/drawing/2014/main" val="10000"/>
                  </a:ext>
                </a:extLst>
              </a:tr>
              <a:tr h="426720">
                <a:tc>
                  <a:txBody>
                    <a:bodyPr/>
                    <a:lstStyle/>
                    <a:p>
                      <a:r>
                        <a:rPr lang="en-US" sz="1600" dirty="0">
                          <a:latin typeface="Arial" pitchFamily="34" charset="0"/>
                          <a:cs typeface="Arial" pitchFamily="34" charset="0"/>
                        </a:rPr>
                        <a:t>1968</a:t>
                      </a:r>
                    </a:p>
                  </a:txBody>
                  <a:tcPr/>
                </a:tc>
                <a:tc>
                  <a:txBody>
                    <a:bodyPr/>
                    <a:lstStyle/>
                    <a:p>
                      <a:r>
                        <a:rPr lang="en-US" sz="1600" kern="1200" dirty="0">
                          <a:solidFill>
                            <a:schemeClr val="tx1"/>
                          </a:solidFill>
                          <a:effectLst/>
                          <a:latin typeface="Arial" pitchFamily="34" charset="0"/>
                          <a:ea typeface="+mn-ea"/>
                          <a:cs typeface="Arial" pitchFamily="34" charset="0"/>
                        </a:rPr>
                        <a:t>Maurice Wilkes discusses password security in Time - Sharing Computer Systems. </a:t>
                      </a:r>
                      <a:endParaRPr lang="en-US" sz="1600" dirty="0">
                        <a:latin typeface="Arial" pitchFamily="34" charset="0"/>
                        <a:cs typeface="Arial" pitchFamily="34" charset="0"/>
                      </a:endParaRPr>
                    </a:p>
                  </a:txBody>
                  <a:tcPr/>
                </a:tc>
                <a:extLst>
                  <a:ext uri="{0D108BD9-81ED-4DB2-BD59-A6C34878D82A}">
                    <a16:rowId xmlns:a16="http://schemas.microsoft.com/office/drawing/2014/main" val="10001"/>
                  </a:ext>
                </a:extLst>
              </a:tr>
              <a:tr h="685800">
                <a:tc>
                  <a:txBody>
                    <a:bodyPr/>
                    <a:lstStyle/>
                    <a:p>
                      <a:r>
                        <a:rPr lang="en-US" sz="1600" dirty="0">
                          <a:latin typeface="Arial" pitchFamily="34" charset="0"/>
                          <a:cs typeface="Arial" pitchFamily="34" charset="0"/>
                        </a:rPr>
                        <a:t>1970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rial" pitchFamily="34" charset="0"/>
                          <a:ea typeface="+mn-ea"/>
                          <a:cs typeface="Arial" pitchFamily="34" charset="0"/>
                        </a:rPr>
                        <a:t>Willis H. Ware author the report Security Controls for Computer Systems: Report of Defense Science Board Task Force on Computer Security—RAND R.609 which was not declassified until 1979. I became known as the seminal work identifying the need for computer Security. </a:t>
                      </a:r>
                      <a:endParaRPr lang="en-US" sz="1600" dirty="0">
                        <a:latin typeface="Arial" pitchFamily="34" charset="0"/>
                        <a:cs typeface="Arial" pitchFamily="34" charset="0"/>
                      </a:endParaRPr>
                    </a:p>
                  </a:txBody>
                  <a:tcPr/>
                </a:tc>
                <a:extLst>
                  <a:ext uri="{0D108BD9-81ED-4DB2-BD59-A6C34878D82A}">
                    <a16:rowId xmlns:a16="http://schemas.microsoft.com/office/drawing/2014/main" val="10002"/>
                  </a:ext>
                </a:extLst>
              </a:tr>
              <a:tr h="228600">
                <a:tc>
                  <a:txBody>
                    <a:bodyPr/>
                    <a:lstStyle/>
                    <a:p>
                      <a:r>
                        <a:rPr lang="en-US" sz="1600" dirty="0">
                          <a:latin typeface="Arial" pitchFamily="34" charset="0"/>
                          <a:cs typeface="Arial" pitchFamily="34" charset="0"/>
                        </a:rPr>
                        <a:t>1973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rial" pitchFamily="34" charset="0"/>
                          <a:ea typeface="+mn-ea"/>
                          <a:cs typeface="Arial" pitchFamily="34" charset="0"/>
                        </a:rPr>
                        <a:t>Schell, Downey, and </a:t>
                      </a:r>
                      <a:r>
                        <a:rPr lang="en-US" sz="1600" kern="1200" dirty="0" err="1">
                          <a:solidFill>
                            <a:schemeClr val="tx1"/>
                          </a:solidFill>
                          <a:effectLst/>
                          <a:latin typeface="Arial" pitchFamily="34" charset="0"/>
                          <a:ea typeface="+mn-ea"/>
                          <a:cs typeface="Arial" pitchFamily="34" charset="0"/>
                        </a:rPr>
                        <a:t>Popek</a:t>
                      </a:r>
                      <a:r>
                        <a:rPr lang="en-US" sz="1600" kern="1200" dirty="0">
                          <a:solidFill>
                            <a:schemeClr val="tx1"/>
                          </a:solidFill>
                          <a:effectLst/>
                          <a:latin typeface="Arial" pitchFamily="34" charset="0"/>
                          <a:ea typeface="+mn-ea"/>
                          <a:cs typeface="Arial" pitchFamily="34" charset="0"/>
                        </a:rPr>
                        <a:t> examine the need for additional security in military systems in Preliminary Notes on the Design of Secure Military Computer Systems. </a:t>
                      </a:r>
                      <a:endParaRPr lang="en-US" sz="1600" dirty="0">
                        <a:latin typeface="Arial" pitchFamily="34" charset="0"/>
                        <a:cs typeface="Arial" pitchFamily="34" charset="0"/>
                      </a:endParaRPr>
                    </a:p>
                  </a:txBody>
                  <a:tcPr/>
                </a:tc>
                <a:extLst>
                  <a:ext uri="{0D108BD9-81ED-4DB2-BD59-A6C34878D82A}">
                    <a16:rowId xmlns:a16="http://schemas.microsoft.com/office/drawing/2014/main" val="10003"/>
                  </a:ext>
                </a:extLst>
              </a:tr>
              <a:tr h="228600">
                <a:tc>
                  <a:txBody>
                    <a:bodyPr/>
                    <a:lstStyle/>
                    <a:p>
                      <a:r>
                        <a:rPr lang="en-US" sz="1600" dirty="0">
                          <a:latin typeface="Arial" pitchFamily="34" charset="0"/>
                          <a:cs typeface="Arial" pitchFamily="34" charset="0"/>
                        </a:rPr>
                        <a:t>1975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rial" pitchFamily="34" charset="0"/>
                          <a:ea typeface="+mn-ea"/>
                          <a:cs typeface="Arial" pitchFamily="34" charset="0"/>
                        </a:rPr>
                        <a:t>The Federal Information Processing Standards (FIPS) examines DES (Digital Encryption Standard) In the Federal Register. </a:t>
                      </a:r>
                    </a:p>
                  </a:txBody>
                  <a:tcPr/>
                </a:tc>
                <a:extLst>
                  <a:ext uri="{0D108BD9-81ED-4DB2-BD59-A6C34878D82A}">
                    <a16:rowId xmlns:a16="http://schemas.microsoft.com/office/drawing/2014/main" val="10004"/>
                  </a:ext>
                </a:extLst>
              </a:tr>
              <a:tr h="960120">
                <a:tc>
                  <a:txBody>
                    <a:bodyPr/>
                    <a:lstStyle/>
                    <a:p>
                      <a:r>
                        <a:rPr lang="en-US" sz="1600" dirty="0">
                          <a:latin typeface="Arial" pitchFamily="34" charset="0"/>
                          <a:cs typeface="Arial" pitchFamily="34" charset="0"/>
                        </a:rPr>
                        <a:t>1978</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err="1">
                          <a:solidFill>
                            <a:schemeClr val="tx1"/>
                          </a:solidFill>
                          <a:effectLst/>
                          <a:latin typeface="Arial" pitchFamily="34" charset="0"/>
                          <a:ea typeface="+mn-ea"/>
                          <a:cs typeface="Arial" pitchFamily="34" charset="0"/>
                        </a:rPr>
                        <a:t>Bisbey</a:t>
                      </a:r>
                      <a:r>
                        <a:rPr lang="en-US" sz="1600" kern="1200" dirty="0">
                          <a:solidFill>
                            <a:schemeClr val="tx1"/>
                          </a:solidFill>
                          <a:effectLst/>
                          <a:latin typeface="Arial" pitchFamily="34" charset="0"/>
                          <a:ea typeface="+mn-ea"/>
                          <a:cs typeface="Arial" pitchFamily="34" charset="0"/>
                        </a:rPr>
                        <a:t> and Hollingsworth publish their study “Protection Analysis: Final Report,” which discussed the Protection Analysis project created by ARPA to better understand the vulnerabilities of operating system security and examine the possibility of automated vulnerability detection techniques in existing system software. </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533655"/>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369AFB-E631-47A5-BEFB-AEC40C22B815}"/>
              </a:ext>
            </a:extLst>
          </p:cNvPr>
          <p:cNvSpPr txBox="1"/>
          <p:nvPr/>
        </p:nvSpPr>
        <p:spPr>
          <a:xfrm>
            <a:off x="1066799" y="857251"/>
            <a:ext cx="8077200" cy="461665"/>
          </a:xfrm>
          <a:prstGeom prst="rect">
            <a:avLst/>
          </a:prstGeom>
          <a:noFill/>
        </p:spPr>
        <p:txBody>
          <a:bodyPr wrap="square">
            <a:spAutoFit/>
          </a:bodyPr>
          <a:lstStyle/>
          <a:p>
            <a:r>
              <a:rPr lang="en-GB" b="1" dirty="0">
                <a:solidFill>
                  <a:schemeClr val="bg1"/>
                </a:solidFill>
                <a:latin typeface="Verdana"/>
                <a:ea typeface="+mj-ea"/>
              </a:rPr>
              <a:t>CIA Triad Exercise Problems</a:t>
            </a:r>
          </a:p>
        </p:txBody>
      </p:sp>
      <p:sp>
        <p:nvSpPr>
          <p:cNvPr id="7" name="TextBox 6">
            <a:extLst>
              <a:ext uri="{FF2B5EF4-FFF2-40B4-BE49-F238E27FC236}">
                <a16:creationId xmlns:a16="http://schemas.microsoft.com/office/drawing/2014/main" id="{43C4A075-8FA1-45FA-8800-303435EAA79D}"/>
              </a:ext>
            </a:extLst>
          </p:cNvPr>
          <p:cNvSpPr txBox="1"/>
          <p:nvPr/>
        </p:nvSpPr>
        <p:spPr>
          <a:xfrm>
            <a:off x="228600" y="983991"/>
            <a:ext cx="9144000" cy="5016758"/>
          </a:xfrm>
          <a:prstGeom prst="rect">
            <a:avLst/>
          </a:prstGeom>
          <a:noFill/>
        </p:spPr>
        <p:txBody>
          <a:bodyPr wrap="square">
            <a:spAutoFit/>
          </a:bodyPr>
          <a:lstStyle/>
          <a:p>
            <a:pPr marL="514350" indent="-514350">
              <a:buFont typeface="+mj-lt"/>
              <a:buAutoNum type="arabicPeriod" startAt="3"/>
            </a:pPr>
            <a:r>
              <a:rPr lang="en-GB" sz="3200" dirty="0"/>
              <a:t>Sabriyya changes the amount of </a:t>
            </a:r>
            <a:r>
              <a:rPr lang="en-GB" sz="3200" dirty="0" err="1"/>
              <a:t>Jaleela’s</a:t>
            </a:r>
            <a:r>
              <a:rPr lang="en-GB" sz="3200" dirty="0"/>
              <a:t> check from $100 to $1,000. </a:t>
            </a:r>
          </a:p>
          <a:p>
            <a:r>
              <a:rPr lang="en-GB" sz="3200" dirty="0"/>
              <a:t>The data on the check got changed which is a data integrity violation.</a:t>
            </a:r>
          </a:p>
          <a:p>
            <a:pPr algn="ctr"/>
            <a:r>
              <a:rPr lang="en-GB" sz="3200" b="1" cap="all" dirty="0"/>
              <a:t>data integrity</a:t>
            </a:r>
          </a:p>
          <a:p>
            <a:pPr marL="514350" indent="-514350">
              <a:buFont typeface="+mj-lt"/>
              <a:buAutoNum type="arabicPeriod" startAt="4"/>
            </a:pPr>
            <a:r>
              <a:rPr lang="en-GB" sz="3200" dirty="0"/>
              <a:t>Zainab forges Zahra’s signature on a deed.</a:t>
            </a:r>
          </a:p>
          <a:p>
            <a:r>
              <a:rPr lang="en-GB" sz="3200" dirty="0"/>
              <a:t>Zainab forged the signature of Zahra. The deed appears is coming from Zahra which is not true and hence it is related to source integrity. </a:t>
            </a:r>
          </a:p>
          <a:p>
            <a:pPr algn="ctr"/>
            <a:r>
              <a:rPr lang="en-GB" sz="3200" b="1" cap="all" dirty="0"/>
              <a:t>integrity</a:t>
            </a:r>
          </a:p>
        </p:txBody>
      </p:sp>
      <p:sp>
        <p:nvSpPr>
          <p:cNvPr id="5" name="TextBox 4">
            <a:extLst>
              <a:ext uri="{FF2B5EF4-FFF2-40B4-BE49-F238E27FC236}">
                <a16:creationId xmlns:a16="http://schemas.microsoft.com/office/drawing/2014/main" id="{BDDBECDB-2185-4B29-8F5C-215E347B1FB7}"/>
              </a:ext>
            </a:extLst>
          </p:cNvPr>
          <p:cNvSpPr txBox="1"/>
          <p:nvPr/>
        </p:nvSpPr>
        <p:spPr>
          <a:xfrm>
            <a:off x="0" y="5900"/>
            <a:ext cx="8458200" cy="461665"/>
          </a:xfrm>
          <a:prstGeom prst="rect">
            <a:avLst/>
          </a:prstGeom>
          <a:noFill/>
        </p:spPr>
        <p:txBody>
          <a:bodyPr wrap="square">
            <a:spAutoFit/>
          </a:bodyPr>
          <a:lstStyle/>
          <a:p>
            <a:r>
              <a:rPr lang="en-GB" b="1" dirty="0">
                <a:latin typeface="Verdana"/>
                <a:ea typeface="+mj-ea"/>
              </a:rPr>
              <a:t>CIA Triad Exercise Problems</a:t>
            </a:r>
          </a:p>
        </p:txBody>
      </p:sp>
    </p:spTree>
    <p:extLst>
      <p:ext uri="{BB962C8B-B14F-4D97-AF65-F5344CB8AC3E}">
        <p14:creationId xmlns:p14="http://schemas.microsoft.com/office/powerpoint/2010/main" val="2942322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369AFB-E631-47A5-BEFB-AEC40C22B815}"/>
              </a:ext>
            </a:extLst>
          </p:cNvPr>
          <p:cNvSpPr txBox="1"/>
          <p:nvPr/>
        </p:nvSpPr>
        <p:spPr>
          <a:xfrm>
            <a:off x="0" y="5900"/>
            <a:ext cx="8458200" cy="461665"/>
          </a:xfrm>
          <a:prstGeom prst="rect">
            <a:avLst/>
          </a:prstGeom>
          <a:noFill/>
        </p:spPr>
        <p:txBody>
          <a:bodyPr wrap="square">
            <a:spAutoFit/>
          </a:bodyPr>
          <a:lstStyle/>
          <a:p>
            <a:r>
              <a:rPr lang="en-GB" b="1" dirty="0">
                <a:latin typeface="Verdana"/>
                <a:ea typeface="+mj-ea"/>
              </a:rPr>
              <a:t>CIA Triad Exercise Problems</a:t>
            </a:r>
          </a:p>
        </p:txBody>
      </p:sp>
      <p:sp>
        <p:nvSpPr>
          <p:cNvPr id="7" name="TextBox 6">
            <a:extLst>
              <a:ext uri="{FF2B5EF4-FFF2-40B4-BE49-F238E27FC236}">
                <a16:creationId xmlns:a16="http://schemas.microsoft.com/office/drawing/2014/main" id="{43C4A075-8FA1-45FA-8800-303435EAA79D}"/>
              </a:ext>
            </a:extLst>
          </p:cNvPr>
          <p:cNvSpPr txBox="1"/>
          <p:nvPr/>
        </p:nvSpPr>
        <p:spPr>
          <a:xfrm>
            <a:off x="0" y="685800"/>
            <a:ext cx="8904669" cy="4462760"/>
          </a:xfrm>
          <a:prstGeom prst="rect">
            <a:avLst/>
          </a:prstGeom>
          <a:noFill/>
        </p:spPr>
        <p:txBody>
          <a:bodyPr wrap="square">
            <a:spAutoFit/>
          </a:bodyPr>
          <a:lstStyle/>
          <a:p>
            <a:pPr marL="514350" indent="-514350" algn="just">
              <a:buFont typeface="+mj-lt"/>
              <a:buAutoNum type="arabicPeriod" startAt="5"/>
            </a:pPr>
            <a:r>
              <a:rPr lang="en-GB" sz="2800" dirty="0"/>
              <a:t>Khamis registers the domain name “AddisonWesley.com” and refuses to let the publishing house buy or use that domain name.</a:t>
            </a:r>
          </a:p>
          <a:p>
            <a:pPr algn="just"/>
            <a:endParaRPr lang="en-GB" sz="2800" dirty="0"/>
          </a:p>
          <a:p>
            <a:pPr algn="just"/>
            <a:r>
              <a:rPr lang="en-GB" sz="2800" dirty="0"/>
              <a:t>The name of the website will not be available to the publishers to buy and it is violation of availability. The users of the website may believe that Khamis’s website is the legitimate site and it is violation of Integrity. </a:t>
            </a:r>
          </a:p>
          <a:p>
            <a:pPr algn="just"/>
            <a:endParaRPr lang="en-GB" sz="2800" dirty="0"/>
          </a:p>
          <a:p>
            <a:pPr algn="just"/>
            <a:r>
              <a:rPr lang="en-GB" sz="3200" b="1" cap="all" dirty="0"/>
              <a:t>Availability</a:t>
            </a:r>
          </a:p>
        </p:txBody>
      </p:sp>
    </p:spTree>
    <p:extLst>
      <p:ext uri="{BB962C8B-B14F-4D97-AF65-F5344CB8AC3E}">
        <p14:creationId xmlns:p14="http://schemas.microsoft.com/office/powerpoint/2010/main" val="23824290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369AFB-E631-47A5-BEFB-AEC40C22B815}"/>
              </a:ext>
            </a:extLst>
          </p:cNvPr>
          <p:cNvSpPr txBox="1"/>
          <p:nvPr/>
        </p:nvSpPr>
        <p:spPr>
          <a:xfrm>
            <a:off x="0" y="0"/>
            <a:ext cx="9144000" cy="461665"/>
          </a:xfrm>
          <a:prstGeom prst="rect">
            <a:avLst/>
          </a:prstGeom>
          <a:noFill/>
        </p:spPr>
        <p:txBody>
          <a:bodyPr wrap="square">
            <a:spAutoFit/>
          </a:bodyPr>
          <a:lstStyle/>
          <a:p>
            <a:r>
              <a:rPr lang="en-GB" b="1" dirty="0">
                <a:latin typeface="Verdana"/>
                <a:ea typeface="+mj-ea"/>
              </a:rPr>
              <a:t>CIA Triad Exercise Problems</a:t>
            </a:r>
          </a:p>
        </p:txBody>
      </p:sp>
      <p:sp>
        <p:nvSpPr>
          <p:cNvPr id="7" name="TextBox 6">
            <a:extLst>
              <a:ext uri="{FF2B5EF4-FFF2-40B4-BE49-F238E27FC236}">
                <a16:creationId xmlns:a16="http://schemas.microsoft.com/office/drawing/2014/main" id="{43C4A075-8FA1-45FA-8800-303435EAA79D}"/>
              </a:ext>
            </a:extLst>
          </p:cNvPr>
          <p:cNvSpPr txBox="1"/>
          <p:nvPr/>
        </p:nvSpPr>
        <p:spPr>
          <a:xfrm>
            <a:off x="49060" y="2057400"/>
            <a:ext cx="9045879" cy="2062103"/>
          </a:xfrm>
          <a:prstGeom prst="rect">
            <a:avLst/>
          </a:prstGeom>
          <a:noFill/>
        </p:spPr>
        <p:txBody>
          <a:bodyPr wrap="square">
            <a:spAutoFit/>
          </a:bodyPr>
          <a:lstStyle/>
          <a:p>
            <a:pPr marL="514350" indent="-514350">
              <a:buFont typeface="+mj-lt"/>
              <a:buAutoNum type="arabicPeriod" startAt="6"/>
            </a:pPr>
            <a:r>
              <a:rPr lang="en-GB" sz="3200" dirty="0" err="1"/>
              <a:t>Bashair</a:t>
            </a:r>
            <a:r>
              <a:rPr lang="en-GB" sz="3200" dirty="0"/>
              <a:t> obtains </a:t>
            </a:r>
            <a:r>
              <a:rPr lang="en-GB" sz="3200" dirty="0" err="1"/>
              <a:t>Sausan’s</a:t>
            </a:r>
            <a:r>
              <a:rPr lang="en-GB" sz="3200" dirty="0"/>
              <a:t> credit card number and has the credit card company cancel the card and replace it with another card bearing a different account number.</a:t>
            </a:r>
          </a:p>
        </p:txBody>
      </p:sp>
    </p:spTree>
    <p:extLst>
      <p:ext uri="{BB962C8B-B14F-4D97-AF65-F5344CB8AC3E}">
        <p14:creationId xmlns:p14="http://schemas.microsoft.com/office/powerpoint/2010/main" val="27173611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369AFB-E631-47A5-BEFB-AEC40C22B815}"/>
              </a:ext>
            </a:extLst>
          </p:cNvPr>
          <p:cNvSpPr txBox="1"/>
          <p:nvPr/>
        </p:nvSpPr>
        <p:spPr>
          <a:xfrm>
            <a:off x="1066799" y="857251"/>
            <a:ext cx="8077200" cy="461665"/>
          </a:xfrm>
          <a:prstGeom prst="rect">
            <a:avLst/>
          </a:prstGeom>
          <a:noFill/>
        </p:spPr>
        <p:txBody>
          <a:bodyPr wrap="square">
            <a:spAutoFit/>
          </a:bodyPr>
          <a:lstStyle/>
          <a:p>
            <a:r>
              <a:rPr lang="en-GB" b="1" dirty="0">
                <a:solidFill>
                  <a:schemeClr val="bg1"/>
                </a:solidFill>
                <a:latin typeface="Verdana"/>
                <a:ea typeface="+mj-ea"/>
              </a:rPr>
              <a:t>CIA Triad Exercise Problems</a:t>
            </a:r>
          </a:p>
        </p:txBody>
      </p:sp>
      <p:sp>
        <p:nvSpPr>
          <p:cNvPr id="7" name="TextBox 6">
            <a:extLst>
              <a:ext uri="{FF2B5EF4-FFF2-40B4-BE49-F238E27FC236}">
                <a16:creationId xmlns:a16="http://schemas.microsoft.com/office/drawing/2014/main" id="{43C4A075-8FA1-45FA-8800-303435EAA79D}"/>
              </a:ext>
            </a:extLst>
          </p:cNvPr>
          <p:cNvSpPr txBox="1"/>
          <p:nvPr/>
        </p:nvSpPr>
        <p:spPr>
          <a:xfrm>
            <a:off x="121275" y="228600"/>
            <a:ext cx="8901449" cy="4524315"/>
          </a:xfrm>
          <a:prstGeom prst="rect">
            <a:avLst/>
          </a:prstGeom>
          <a:noFill/>
        </p:spPr>
        <p:txBody>
          <a:bodyPr wrap="square">
            <a:spAutoFit/>
          </a:bodyPr>
          <a:lstStyle/>
          <a:p>
            <a:r>
              <a:rPr lang="en-GB" sz="2800" dirty="0" err="1"/>
              <a:t>Bashair</a:t>
            </a:r>
            <a:r>
              <a:rPr lang="en-GB" sz="2800" dirty="0"/>
              <a:t> obtained the credit card of Susan and caused for the cancellation. Here the credit card information has been used without any authorization and hence it is related to confidentiality. The card number got changed due to the false representation of </a:t>
            </a:r>
            <a:r>
              <a:rPr lang="en-GB" sz="2800" dirty="0" err="1"/>
              <a:t>Bashair</a:t>
            </a:r>
            <a:r>
              <a:rPr lang="en-GB" sz="2800" dirty="0"/>
              <a:t>  and hence it is a violation of integrity in specific Source Integrity.  Due to this Susan will no longer able to use his credit card and it is violation of availability. </a:t>
            </a:r>
          </a:p>
          <a:p>
            <a:pPr algn="ctr"/>
            <a:r>
              <a:rPr lang="en-GB" sz="3200" b="1" cap="all" dirty="0"/>
              <a:t>confidentiality, integrity, availability</a:t>
            </a:r>
          </a:p>
        </p:txBody>
      </p:sp>
    </p:spTree>
    <p:extLst>
      <p:ext uri="{BB962C8B-B14F-4D97-AF65-F5344CB8AC3E}">
        <p14:creationId xmlns:p14="http://schemas.microsoft.com/office/powerpoint/2010/main" val="1465992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369AFB-E631-47A5-BEFB-AEC40C22B815}"/>
              </a:ext>
            </a:extLst>
          </p:cNvPr>
          <p:cNvSpPr txBox="1"/>
          <p:nvPr/>
        </p:nvSpPr>
        <p:spPr>
          <a:xfrm>
            <a:off x="488326" y="869325"/>
            <a:ext cx="8686799" cy="461665"/>
          </a:xfrm>
          <a:prstGeom prst="rect">
            <a:avLst/>
          </a:prstGeom>
          <a:noFill/>
        </p:spPr>
        <p:txBody>
          <a:bodyPr wrap="square">
            <a:spAutoFit/>
          </a:bodyPr>
          <a:lstStyle/>
          <a:p>
            <a:r>
              <a:rPr lang="en-GB" b="1" dirty="0">
                <a:solidFill>
                  <a:schemeClr val="bg1"/>
                </a:solidFill>
                <a:latin typeface="Verdana"/>
                <a:ea typeface="+mj-ea"/>
              </a:rPr>
              <a:t>CIA Triad Exercise Problems</a:t>
            </a:r>
          </a:p>
        </p:txBody>
      </p:sp>
      <p:sp>
        <p:nvSpPr>
          <p:cNvPr id="7" name="TextBox 6">
            <a:extLst>
              <a:ext uri="{FF2B5EF4-FFF2-40B4-BE49-F238E27FC236}">
                <a16:creationId xmlns:a16="http://schemas.microsoft.com/office/drawing/2014/main" id="{43C4A075-8FA1-45FA-8800-303435EAA79D}"/>
              </a:ext>
            </a:extLst>
          </p:cNvPr>
          <p:cNvSpPr txBox="1"/>
          <p:nvPr/>
        </p:nvSpPr>
        <p:spPr>
          <a:xfrm>
            <a:off x="69223" y="1524000"/>
            <a:ext cx="9005554" cy="4031873"/>
          </a:xfrm>
          <a:prstGeom prst="rect">
            <a:avLst/>
          </a:prstGeom>
          <a:noFill/>
        </p:spPr>
        <p:txBody>
          <a:bodyPr wrap="square">
            <a:spAutoFit/>
          </a:bodyPr>
          <a:lstStyle/>
          <a:p>
            <a:pPr marL="514350" indent="-514350">
              <a:buFont typeface="+mj-lt"/>
              <a:buAutoNum type="arabicPeriod" startAt="5"/>
            </a:pPr>
            <a:r>
              <a:rPr lang="en-GB" sz="2800" dirty="0"/>
              <a:t>Khalid spoofs Ibrahim’s IP address to gain access to his computer. </a:t>
            </a:r>
          </a:p>
          <a:p>
            <a:r>
              <a:rPr lang="en-GB" sz="2800" dirty="0"/>
              <a:t>Khalid’s message appears coming from Ibrahim’s IP address which is not true. So it is a violation of Integrity in specific source integrity. By doing this Khalid can access the data of Ibrahim and it is the violation of Confidentiality. </a:t>
            </a:r>
          </a:p>
          <a:p>
            <a:endParaRPr lang="en-GB" sz="2800" dirty="0"/>
          </a:p>
          <a:p>
            <a:pPr algn="ctr"/>
            <a:r>
              <a:rPr lang="en-GB" sz="3200" b="1" cap="all" dirty="0"/>
              <a:t>integrity</a:t>
            </a:r>
          </a:p>
        </p:txBody>
      </p:sp>
      <p:sp>
        <p:nvSpPr>
          <p:cNvPr id="6" name="TextBox 5">
            <a:extLst>
              <a:ext uri="{FF2B5EF4-FFF2-40B4-BE49-F238E27FC236}">
                <a16:creationId xmlns:a16="http://schemas.microsoft.com/office/drawing/2014/main" id="{BB548168-02AC-459C-B6FA-2C369D71B6AD}"/>
              </a:ext>
            </a:extLst>
          </p:cNvPr>
          <p:cNvSpPr txBox="1"/>
          <p:nvPr/>
        </p:nvSpPr>
        <p:spPr>
          <a:xfrm>
            <a:off x="0" y="0"/>
            <a:ext cx="9144000" cy="461665"/>
          </a:xfrm>
          <a:prstGeom prst="rect">
            <a:avLst/>
          </a:prstGeom>
          <a:noFill/>
        </p:spPr>
        <p:txBody>
          <a:bodyPr wrap="square">
            <a:spAutoFit/>
          </a:bodyPr>
          <a:lstStyle/>
          <a:p>
            <a:r>
              <a:rPr lang="en-GB" b="1" dirty="0">
                <a:latin typeface="Verdana"/>
                <a:ea typeface="+mj-ea"/>
              </a:rPr>
              <a:t>CIA Triad Exercise Problems</a:t>
            </a:r>
          </a:p>
        </p:txBody>
      </p:sp>
    </p:spTree>
    <p:extLst>
      <p:ext uri="{BB962C8B-B14F-4D97-AF65-F5344CB8AC3E}">
        <p14:creationId xmlns:p14="http://schemas.microsoft.com/office/powerpoint/2010/main" val="193544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DBECD05-9175-48BB-B435-87E5FC322778}"/>
              </a:ext>
            </a:extLst>
          </p:cNvPr>
          <p:cNvSpPr txBox="1"/>
          <p:nvPr/>
        </p:nvSpPr>
        <p:spPr>
          <a:xfrm>
            <a:off x="148993" y="1073085"/>
            <a:ext cx="5315991" cy="3831818"/>
          </a:xfrm>
          <a:prstGeom prst="rect">
            <a:avLst/>
          </a:prstGeom>
          <a:noFill/>
        </p:spPr>
        <p:txBody>
          <a:bodyPr wrap="square">
            <a:spAutoFit/>
          </a:bodyPr>
          <a:lstStyle/>
          <a:p>
            <a:pPr>
              <a:buSzPts val="2400"/>
            </a:pPr>
            <a:r>
              <a:rPr lang="en-GB" sz="2700" dirty="0">
                <a:latin typeface="Bahnschrift Light SemiCondensed" panose="020B0502040204020203" pitchFamily="34" charset="0"/>
              </a:rPr>
              <a:t>The three legs of the "security trinity“ are:</a:t>
            </a:r>
          </a:p>
          <a:p>
            <a:pPr marL="457189" lvl="1" indent="-457189">
              <a:buSzPts val="2400"/>
              <a:buFont typeface="Wingdings" panose="05000000000000000000" pitchFamily="2" charset="2"/>
              <a:buChar char="q"/>
            </a:pPr>
            <a:r>
              <a:rPr lang="en-GB" sz="2700" dirty="0">
                <a:latin typeface="Bahnschrift Light SemiCondensed" panose="020B0502040204020203" pitchFamily="34" charset="0"/>
              </a:rPr>
              <a:t>Prevention</a:t>
            </a:r>
          </a:p>
          <a:p>
            <a:pPr marL="457189" lvl="1" indent="-457189">
              <a:buSzPts val="2400"/>
              <a:buFont typeface="Wingdings" panose="05000000000000000000" pitchFamily="2" charset="2"/>
              <a:buChar char="q"/>
            </a:pPr>
            <a:r>
              <a:rPr lang="en-GB" sz="2700" dirty="0">
                <a:latin typeface="Bahnschrift Light SemiCondensed" panose="020B0502040204020203" pitchFamily="34" charset="0"/>
              </a:rPr>
              <a:t>Detection</a:t>
            </a:r>
          </a:p>
          <a:p>
            <a:pPr marL="457189" lvl="1" indent="-457189">
              <a:buSzPts val="2400"/>
              <a:buFont typeface="Wingdings" panose="05000000000000000000" pitchFamily="2" charset="2"/>
              <a:buChar char="q"/>
            </a:pPr>
            <a:r>
              <a:rPr lang="en-GB" sz="2700" dirty="0">
                <a:latin typeface="Bahnschrift Light SemiCondensed" panose="020B0502040204020203" pitchFamily="34" charset="0"/>
              </a:rPr>
              <a:t>Response</a:t>
            </a:r>
          </a:p>
          <a:p>
            <a:pPr>
              <a:buSzPts val="2400"/>
            </a:pPr>
            <a:r>
              <a:rPr lang="en-GB" sz="2700" dirty="0">
                <a:latin typeface="Bahnschrift Light SemiCondensed" panose="020B0502040204020203" pitchFamily="34" charset="0"/>
              </a:rPr>
              <a:t>The security trinity should be the foundation for all security policies and measures that an organization develops and deploys.</a:t>
            </a:r>
          </a:p>
        </p:txBody>
      </p:sp>
      <p:grpSp>
        <p:nvGrpSpPr>
          <p:cNvPr id="6" name="Group 5">
            <a:extLst>
              <a:ext uri="{FF2B5EF4-FFF2-40B4-BE49-F238E27FC236}">
                <a16:creationId xmlns:a16="http://schemas.microsoft.com/office/drawing/2014/main" id="{43653CD2-78AB-409D-A16A-0C9B4F9FFF93}"/>
              </a:ext>
            </a:extLst>
          </p:cNvPr>
          <p:cNvGrpSpPr/>
          <p:nvPr/>
        </p:nvGrpSpPr>
        <p:grpSpPr>
          <a:xfrm>
            <a:off x="4752232" y="2699390"/>
            <a:ext cx="4404079" cy="3271661"/>
            <a:chOff x="2400299" y="590550"/>
            <a:chExt cx="4404079" cy="3271661"/>
          </a:xfrm>
        </p:grpSpPr>
        <p:sp>
          <p:nvSpPr>
            <p:cNvPr id="8" name="Flowchart: Connector 7">
              <a:extLst>
                <a:ext uri="{FF2B5EF4-FFF2-40B4-BE49-F238E27FC236}">
                  <a16:creationId xmlns:a16="http://schemas.microsoft.com/office/drawing/2014/main" id="{84CA565C-597C-4E18-BB42-CD6A5C7833EF}"/>
                </a:ext>
              </a:extLst>
            </p:cNvPr>
            <p:cNvSpPr/>
            <p:nvPr/>
          </p:nvSpPr>
          <p:spPr>
            <a:xfrm>
              <a:off x="2400300" y="2566811"/>
              <a:ext cx="1447800" cy="129540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dirty="0">
                <a:latin typeface="Arial Black" panose="020B0A04020102020204" pitchFamily="34" charset="0"/>
              </a:endParaRPr>
            </a:p>
          </p:txBody>
        </p:sp>
        <p:sp>
          <p:nvSpPr>
            <p:cNvPr id="10" name="Flowchart: Connector 9">
              <a:extLst>
                <a:ext uri="{FF2B5EF4-FFF2-40B4-BE49-F238E27FC236}">
                  <a16:creationId xmlns:a16="http://schemas.microsoft.com/office/drawing/2014/main" id="{4A2C31D6-C905-4D94-96E2-2020A73DBD1B}"/>
                </a:ext>
              </a:extLst>
            </p:cNvPr>
            <p:cNvSpPr/>
            <p:nvPr/>
          </p:nvSpPr>
          <p:spPr>
            <a:xfrm>
              <a:off x="3848100" y="590550"/>
              <a:ext cx="1447800" cy="1295400"/>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b="1" dirty="0">
                <a:latin typeface="Arial Black" panose="020B0A04020102020204" pitchFamily="34" charset="0"/>
              </a:endParaRPr>
            </a:p>
          </p:txBody>
        </p:sp>
        <p:sp>
          <p:nvSpPr>
            <p:cNvPr id="12" name="Flowchart: Connector 11">
              <a:extLst>
                <a:ext uri="{FF2B5EF4-FFF2-40B4-BE49-F238E27FC236}">
                  <a16:creationId xmlns:a16="http://schemas.microsoft.com/office/drawing/2014/main" id="{BB56C313-207B-466B-BA10-0E3CB4F79072}"/>
                </a:ext>
              </a:extLst>
            </p:cNvPr>
            <p:cNvSpPr/>
            <p:nvPr/>
          </p:nvSpPr>
          <p:spPr>
            <a:xfrm>
              <a:off x="5295900" y="2566811"/>
              <a:ext cx="1447800" cy="1295400"/>
            </a:xfrm>
            <a:prstGeom prst="flowChartConnector">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3" name="Arrow: Right 12">
              <a:extLst>
                <a:ext uri="{FF2B5EF4-FFF2-40B4-BE49-F238E27FC236}">
                  <a16:creationId xmlns:a16="http://schemas.microsoft.com/office/drawing/2014/main" id="{9903FBBC-C7ED-4768-8EA6-4111CC1F6E48}"/>
                </a:ext>
              </a:extLst>
            </p:cNvPr>
            <p:cNvSpPr/>
            <p:nvPr/>
          </p:nvSpPr>
          <p:spPr>
            <a:xfrm rot="3735558">
              <a:off x="5105399" y="2041327"/>
              <a:ext cx="381000" cy="45720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4" name="Arrow: Right 13">
              <a:extLst>
                <a:ext uri="{FF2B5EF4-FFF2-40B4-BE49-F238E27FC236}">
                  <a16:creationId xmlns:a16="http://schemas.microsoft.com/office/drawing/2014/main" id="{AB552CE6-983F-485B-A419-71E95C4A7125}"/>
                </a:ext>
              </a:extLst>
            </p:cNvPr>
            <p:cNvSpPr/>
            <p:nvPr/>
          </p:nvSpPr>
          <p:spPr>
            <a:xfrm rot="10531283">
              <a:off x="4381500" y="2985910"/>
              <a:ext cx="381000" cy="45720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5" name="Arrow: Right 14">
              <a:extLst>
                <a:ext uri="{FF2B5EF4-FFF2-40B4-BE49-F238E27FC236}">
                  <a16:creationId xmlns:a16="http://schemas.microsoft.com/office/drawing/2014/main" id="{BAB1E820-216D-48A6-AC15-889D3CFDA715}"/>
                </a:ext>
              </a:extLst>
            </p:cNvPr>
            <p:cNvSpPr/>
            <p:nvPr/>
          </p:nvSpPr>
          <p:spPr>
            <a:xfrm rot="18306904">
              <a:off x="3652026" y="1900224"/>
              <a:ext cx="381000" cy="4572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6" name="TextBox 15">
              <a:extLst>
                <a:ext uri="{FF2B5EF4-FFF2-40B4-BE49-F238E27FC236}">
                  <a16:creationId xmlns:a16="http://schemas.microsoft.com/office/drawing/2014/main" id="{014708BE-A9D7-45AA-8320-91EFC55EB9C4}"/>
                </a:ext>
              </a:extLst>
            </p:cNvPr>
            <p:cNvSpPr txBox="1"/>
            <p:nvPr/>
          </p:nvSpPr>
          <p:spPr>
            <a:xfrm>
              <a:off x="5295899" y="3029844"/>
              <a:ext cx="1508479" cy="369332"/>
            </a:xfrm>
            <a:prstGeom prst="rect">
              <a:avLst/>
            </a:prstGeom>
            <a:noFill/>
          </p:spPr>
          <p:txBody>
            <a:bodyPr wrap="square">
              <a:spAutoFit/>
            </a:bodyPr>
            <a:lstStyle/>
            <a:p>
              <a:pPr algn="ctr"/>
              <a:r>
                <a:rPr lang="en-GB" sz="1800" b="1" dirty="0">
                  <a:latin typeface="Arial Black" panose="020B0A04020102020204" pitchFamily="34" charset="0"/>
                </a:rPr>
                <a:t>Detection</a:t>
              </a:r>
              <a:endParaRPr lang="en-GB" sz="1400" dirty="0"/>
            </a:p>
          </p:txBody>
        </p:sp>
        <p:sp>
          <p:nvSpPr>
            <p:cNvPr id="17" name="TextBox 16">
              <a:extLst>
                <a:ext uri="{FF2B5EF4-FFF2-40B4-BE49-F238E27FC236}">
                  <a16:creationId xmlns:a16="http://schemas.microsoft.com/office/drawing/2014/main" id="{06F1EB12-D4F5-40DD-9AFE-1B18AC8EF593}"/>
                </a:ext>
              </a:extLst>
            </p:cNvPr>
            <p:cNvSpPr txBox="1"/>
            <p:nvPr/>
          </p:nvSpPr>
          <p:spPr>
            <a:xfrm>
              <a:off x="2400299" y="3070303"/>
              <a:ext cx="1508479" cy="369332"/>
            </a:xfrm>
            <a:prstGeom prst="rect">
              <a:avLst/>
            </a:prstGeom>
            <a:noFill/>
          </p:spPr>
          <p:txBody>
            <a:bodyPr wrap="square">
              <a:spAutoFit/>
            </a:bodyPr>
            <a:lstStyle/>
            <a:p>
              <a:pPr algn="ctr"/>
              <a:r>
                <a:rPr lang="en-GB" sz="1800" b="1" dirty="0">
                  <a:latin typeface="Arial Black" panose="020B0A04020102020204" pitchFamily="34" charset="0"/>
                </a:rPr>
                <a:t>Response</a:t>
              </a:r>
              <a:endParaRPr lang="en-GB" sz="1400" dirty="0"/>
            </a:p>
          </p:txBody>
        </p:sp>
        <p:sp>
          <p:nvSpPr>
            <p:cNvPr id="18" name="TextBox 17">
              <a:extLst>
                <a:ext uri="{FF2B5EF4-FFF2-40B4-BE49-F238E27FC236}">
                  <a16:creationId xmlns:a16="http://schemas.microsoft.com/office/drawing/2014/main" id="{53F02153-D885-408D-9FA0-0B85B355309C}"/>
                </a:ext>
              </a:extLst>
            </p:cNvPr>
            <p:cNvSpPr txBox="1"/>
            <p:nvPr/>
          </p:nvSpPr>
          <p:spPr>
            <a:xfrm>
              <a:off x="3842526" y="1090559"/>
              <a:ext cx="1508479" cy="353943"/>
            </a:xfrm>
            <a:prstGeom prst="rect">
              <a:avLst/>
            </a:prstGeom>
            <a:noFill/>
          </p:spPr>
          <p:txBody>
            <a:bodyPr wrap="square">
              <a:spAutoFit/>
            </a:bodyPr>
            <a:lstStyle/>
            <a:p>
              <a:pPr algn="ctr"/>
              <a:r>
                <a:rPr lang="en-GB" sz="1700" b="1" dirty="0">
                  <a:latin typeface="Arial Black" panose="020B0A04020102020204" pitchFamily="34" charset="0"/>
                </a:rPr>
                <a:t>Prevention</a:t>
              </a:r>
              <a:endParaRPr lang="en-GB" sz="1700" dirty="0"/>
            </a:p>
          </p:txBody>
        </p:sp>
      </p:grpSp>
      <p:sp>
        <p:nvSpPr>
          <p:cNvPr id="19" name="Title 1">
            <a:extLst>
              <a:ext uri="{FF2B5EF4-FFF2-40B4-BE49-F238E27FC236}">
                <a16:creationId xmlns:a16="http://schemas.microsoft.com/office/drawing/2014/main" id="{2F6A325F-FD6C-471F-B75E-F2D253B456F1}"/>
              </a:ext>
            </a:extLst>
          </p:cNvPr>
          <p:cNvSpPr>
            <a:spLocks noGrp="1"/>
          </p:cNvSpPr>
          <p:nvPr>
            <p:ph type="title"/>
          </p:nvPr>
        </p:nvSpPr>
        <p:spPr>
          <a:xfrm>
            <a:off x="0" y="76200"/>
            <a:ext cx="9144000" cy="599888"/>
          </a:xfrm>
        </p:spPr>
        <p:txBody>
          <a:bodyPr anchor="ctr">
            <a:noAutofit/>
          </a:bodyPr>
          <a:lstStyle/>
          <a:p>
            <a:pPr algn="l"/>
            <a:r>
              <a:rPr lang="en-US" b="1" dirty="0"/>
              <a:t> The Security Trinity</a:t>
            </a:r>
          </a:p>
        </p:txBody>
      </p:sp>
    </p:spTree>
    <p:extLst>
      <p:ext uri="{BB962C8B-B14F-4D97-AF65-F5344CB8AC3E}">
        <p14:creationId xmlns:p14="http://schemas.microsoft.com/office/powerpoint/2010/main" val="61935265"/>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4503426-7D26-49E4-B265-B94916533EEF}"/>
              </a:ext>
            </a:extLst>
          </p:cNvPr>
          <p:cNvSpPr txBox="1"/>
          <p:nvPr/>
        </p:nvSpPr>
        <p:spPr>
          <a:xfrm>
            <a:off x="-48367" y="100791"/>
            <a:ext cx="9144000" cy="590931"/>
          </a:xfrm>
          <a:prstGeom prst="rect">
            <a:avLst/>
          </a:prstGeom>
          <a:noFill/>
        </p:spPr>
        <p:txBody>
          <a:bodyPr wrap="square">
            <a:spAutoFit/>
          </a:bodyPr>
          <a:lstStyle/>
          <a:p>
            <a:pPr marL="12700">
              <a:lnSpc>
                <a:spcPct val="90000"/>
              </a:lnSpc>
              <a:buClr>
                <a:schemeClr val="dk2"/>
              </a:buClr>
              <a:buSzPts val="4800"/>
            </a:pPr>
            <a:r>
              <a:rPr lang="en-US" sz="3600" b="1" dirty="0">
                <a:solidFill>
                  <a:schemeClr val="dk2"/>
                </a:solidFill>
                <a:latin typeface="+mj-lt"/>
                <a:sym typeface="Dosis ExtraLight"/>
              </a:rPr>
              <a:t>The Security Trinity - Prevention</a:t>
            </a:r>
          </a:p>
        </p:txBody>
      </p:sp>
      <p:sp>
        <p:nvSpPr>
          <p:cNvPr id="11" name="TextBox 10">
            <a:extLst>
              <a:ext uri="{FF2B5EF4-FFF2-40B4-BE49-F238E27FC236}">
                <a16:creationId xmlns:a16="http://schemas.microsoft.com/office/drawing/2014/main" id="{CDBECD05-9175-48BB-B435-87E5FC322778}"/>
              </a:ext>
            </a:extLst>
          </p:cNvPr>
          <p:cNvSpPr txBox="1"/>
          <p:nvPr/>
        </p:nvSpPr>
        <p:spPr>
          <a:xfrm>
            <a:off x="167921" y="1555272"/>
            <a:ext cx="5669286" cy="3416320"/>
          </a:xfrm>
          <a:prstGeom prst="rect">
            <a:avLst/>
          </a:prstGeom>
          <a:noFill/>
        </p:spPr>
        <p:txBody>
          <a:bodyPr wrap="square">
            <a:spAutoFit/>
          </a:bodyPr>
          <a:lstStyle/>
          <a:p>
            <a:pPr marL="428625" indent="-428625">
              <a:buSzPts val="2400"/>
              <a:buFont typeface="Wingdings" panose="05000000000000000000" pitchFamily="2" charset="2"/>
              <a:buChar char="q"/>
            </a:pPr>
            <a:r>
              <a:rPr lang="en-GB" sz="2700" dirty="0">
                <a:latin typeface="Bahnschrift Light SemiCondensed" panose="020B0502040204020203" pitchFamily="34" charset="0"/>
              </a:rPr>
              <a:t>To provide some level of security, it is necessary to implement measures to prevent the exploitation of vulnerabilities. </a:t>
            </a:r>
          </a:p>
          <a:p>
            <a:pPr marL="428625" indent="-428625">
              <a:buSzPts val="2400"/>
              <a:buFont typeface="Wingdings" panose="05000000000000000000" pitchFamily="2" charset="2"/>
              <a:buChar char="q"/>
            </a:pPr>
            <a:r>
              <a:rPr lang="en-GB" sz="2700" dirty="0">
                <a:latin typeface="Bahnschrift Light SemiCondensed" panose="020B0502040204020203" pitchFamily="34" charset="0"/>
              </a:rPr>
              <a:t>It is easier, more efficient, and much more cost-effective to prevent a security breach than to detect or respond to one.</a:t>
            </a:r>
          </a:p>
        </p:txBody>
      </p:sp>
      <p:grpSp>
        <p:nvGrpSpPr>
          <p:cNvPr id="6" name="Group 5">
            <a:extLst>
              <a:ext uri="{FF2B5EF4-FFF2-40B4-BE49-F238E27FC236}">
                <a16:creationId xmlns:a16="http://schemas.microsoft.com/office/drawing/2014/main" id="{43653CD2-78AB-409D-A16A-0C9B4F9FFF93}"/>
              </a:ext>
            </a:extLst>
          </p:cNvPr>
          <p:cNvGrpSpPr/>
          <p:nvPr/>
        </p:nvGrpSpPr>
        <p:grpSpPr>
          <a:xfrm>
            <a:off x="4752232" y="2699390"/>
            <a:ext cx="4404079" cy="3271661"/>
            <a:chOff x="2400299" y="590550"/>
            <a:chExt cx="4404079" cy="3271661"/>
          </a:xfrm>
        </p:grpSpPr>
        <p:sp>
          <p:nvSpPr>
            <p:cNvPr id="8" name="Flowchart: Connector 7">
              <a:extLst>
                <a:ext uri="{FF2B5EF4-FFF2-40B4-BE49-F238E27FC236}">
                  <a16:creationId xmlns:a16="http://schemas.microsoft.com/office/drawing/2014/main" id="{84CA565C-597C-4E18-BB42-CD6A5C7833EF}"/>
                </a:ext>
              </a:extLst>
            </p:cNvPr>
            <p:cNvSpPr/>
            <p:nvPr/>
          </p:nvSpPr>
          <p:spPr>
            <a:xfrm>
              <a:off x="2400300" y="2566811"/>
              <a:ext cx="1447800" cy="129540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dirty="0">
                <a:latin typeface="Arial Black" panose="020B0A04020102020204" pitchFamily="34" charset="0"/>
              </a:endParaRPr>
            </a:p>
          </p:txBody>
        </p:sp>
        <p:sp>
          <p:nvSpPr>
            <p:cNvPr id="10" name="Flowchart: Connector 9">
              <a:extLst>
                <a:ext uri="{FF2B5EF4-FFF2-40B4-BE49-F238E27FC236}">
                  <a16:creationId xmlns:a16="http://schemas.microsoft.com/office/drawing/2014/main" id="{4A2C31D6-C905-4D94-96E2-2020A73DBD1B}"/>
                </a:ext>
              </a:extLst>
            </p:cNvPr>
            <p:cNvSpPr/>
            <p:nvPr/>
          </p:nvSpPr>
          <p:spPr>
            <a:xfrm>
              <a:off x="3848100" y="590550"/>
              <a:ext cx="1447800" cy="1295400"/>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b="1" dirty="0">
                <a:latin typeface="Arial Black" panose="020B0A04020102020204" pitchFamily="34" charset="0"/>
              </a:endParaRPr>
            </a:p>
          </p:txBody>
        </p:sp>
        <p:sp>
          <p:nvSpPr>
            <p:cNvPr id="12" name="Flowchart: Connector 11">
              <a:extLst>
                <a:ext uri="{FF2B5EF4-FFF2-40B4-BE49-F238E27FC236}">
                  <a16:creationId xmlns:a16="http://schemas.microsoft.com/office/drawing/2014/main" id="{BB56C313-207B-466B-BA10-0E3CB4F79072}"/>
                </a:ext>
              </a:extLst>
            </p:cNvPr>
            <p:cNvSpPr/>
            <p:nvPr/>
          </p:nvSpPr>
          <p:spPr>
            <a:xfrm>
              <a:off x="5295900" y="2566811"/>
              <a:ext cx="1447800" cy="1295400"/>
            </a:xfrm>
            <a:prstGeom prst="flowChartConnector">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3" name="Arrow: Right 12">
              <a:extLst>
                <a:ext uri="{FF2B5EF4-FFF2-40B4-BE49-F238E27FC236}">
                  <a16:creationId xmlns:a16="http://schemas.microsoft.com/office/drawing/2014/main" id="{9903FBBC-C7ED-4768-8EA6-4111CC1F6E48}"/>
                </a:ext>
              </a:extLst>
            </p:cNvPr>
            <p:cNvSpPr/>
            <p:nvPr/>
          </p:nvSpPr>
          <p:spPr>
            <a:xfrm rot="3735558">
              <a:off x="5105399" y="2041327"/>
              <a:ext cx="381000" cy="45720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4" name="Arrow: Right 13">
              <a:extLst>
                <a:ext uri="{FF2B5EF4-FFF2-40B4-BE49-F238E27FC236}">
                  <a16:creationId xmlns:a16="http://schemas.microsoft.com/office/drawing/2014/main" id="{AB552CE6-983F-485B-A419-71E95C4A7125}"/>
                </a:ext>
              </a:extLst>
            </p:cNvPr>
            <p:cNvSpPr/>
            <p:nvPr/>
          </p:nvSpPr>
          <p:spPr>
            <a:xfrm rot="10531283">
              <a:off x="4381500" y="2985910"/>
              <a:ext cx="381000" cy="45720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5" name="Arrow: Right 14">
              <a:extLst>
                <a:ext uri="{FF2B5EF4-FFF2-40B4-BE49-F238E27FC236}">
                  <a16:creationId xmlns:a16="http://schemas.microsoft.com/office/drawing/2014/main" id="{BAB1E820-216D-48A6-AC15-889D3CFDA715}"/>
                </a:ext>
              </a:extLst>
            </p:cNvPr>
            <p:cNvSpPr/>
            <p:nvPr/>
          </p:nvSpPr>
          <p:spPr>
            <a:xfrm rot="18306904">
              <a:off x="3652026" y="1900224"/>
              <a:ext cx="381000" cy="4572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6" name="TextBox 15">
              <a:extLst>
                <a:ext uri="{FF2B5EF4-FFF2-40B4-BE49-F238E27FC236}">
                  <a16:creationId xmlns:a16="http://schemas.microsoft.com/office/drawing/2014/main" id="{014708BE-A9D7-45AA-8320-91EFC55EB9C4}"/>
                </a:ext>
              </a:extLst>
            </p:cNvPr>
            <p:cNvSpPr txBox="1"/>
            <p:nvPr/>
          </p:nvSpPr>
          <p:spPr>
            <a:xfrm>
              <a:off x="5295899" y="3029844"/>
              <a:ext cx="1508479" cy="369332"/>
            </a:xfrm>
            <a:prstGeom prst="rect">
              <a:avLst/>
            </a:prstGeom>
            <a:noFill/>
          </p:spPr>
          <p:txBody>
            <a:bodyPr wrap="square">
              <a:spAutoFit/>
            </a:bodyPr>
            <a:lstStyle/>
            <a:p>
              <a:pPr algn="ctr"/>
              <a:r>
                <a:rPr lang="en-GB" sz="1800" b="1" dirty="0">
                  <a:latin typeface="Arial Black" panose="020B0A04020102020204" pitchFamily="34" charset="0"/>
                </a:rPr>
                <a:t>Detection</a:t>
              </a:r>
              <a:endParaRPr lang="en-GB" sz="1400" dirty="0"/>
            </a:p>
          </p:txBody>
        </p:sp>
        <p:sp>
          <p:nvSpPr>
            <p:cNvPr id="17" name="TextBox 16">
              <a:extLst>
                <a:ext uri="{FF2B5EF4-FFF2-40B4-BE49-F238E27FC236}">
                  <a16:creationId xmlns:a16="http://schemas.microsoft.com/office/drawing/2014/main" id="{06F1EB12-D4F5-40DD-9AFE-1B18AC8EF593}"/>
                </a:ext>
              </a:extLst>
            </p:cNvPr>
            <p:cNvSpPr txBox="1"/>
            <p:nvPr/>
          </p:nvSpPr>
          <p:spPr>
            <a:xfrm>
              <a:off x="2400299" y="3070303"/>
              <a:ext cx="1508479" cy="369332"/>
            </a:xfrm>
            <a:prstGeom prst="rect">
              <a:avLst/>
            </a:prstGeom>
            <a:noFill/>
          </p:spPr>
          <p:txBody>
            <a:bodyPr wrap="square">
              <a:spAutoFit/>
            </a:bodyPr>
            <a:lstStyle/>
            <a:p>
              <a:pPr algn="ctr"/>
              <a:r>
                <a:rPr lang="en-GB" sz="1800" b="1" dirty="0">
                  <a:latin typeface="Arial Black" panose="020B0A04020102020204" pitchFamily="34" charset="0"/>
                </a:rPr>
                <a:t>Response</a:t>
              </a:r>
              <a:endParaRPr lang="en-GB" sz="1400" dirty="0"/>
            </a:p>
          </p:txBody>
        </p:sp>
        <p:sp>
          <p:nvSpPr>
            <p:cNvPr id="18" name="TextBox 17">
              <a:extLst>
                <a:ext uri="{FF2B5EF4-FFF2-40B4-BE49-F238E27FC236}">
                  <a16:creationId xmlns:a16="http://schemas.microsoft.com/office/drawing/2014/main" id="{53F02153-D885-408D-9FA0-0B85B355309C}"/>
                </a:ext>
              </a:extLst>
            </p:cNvPr>
            <p:cNvSpPr txBox="1"/>
            <p:nvPr/>
          </p:nvSpPr>
          <p:spPr>
            <a:xfrm>
              <a:off x="3842526" y="1090559"/>
              <a:ext cx="1508479" cy="353943"/>
            </a:xfrm>
            <a:prstGeom prst="rect">
              <a:avLst/>
            </a:prstGeom>
            <a:noFill/>
          </p:spPr>
          <p:txBody>
            <a:bodyPr wrap="square">
              <a:spAutoFit/>
            </a:bodyPr>
            <a:lstStyle/>
            <a:p>
              <a:pPr algn="ctr"/>
              <a:r>
                <a:rPr lang="en-GB" sz="1700" b="1" dirty="0">
                  <a:latin typeface="Arial Black" panose="020B0A04020102020204" pitchFamily="34" charset="0"/>
                </a:rPr>
                <a:t>Prevention</a:t>
              </a:r>
              <a:endParaRPr lang="en-GB" sz="1700" dirty="0"/>
            </a:p>
          </p:txBody>
        </p:sp>
      </p:grpSp>
    </p:spTree>
    <p:extLst>
      <p:ext uri="{BB962C8B-B14F-4D97-AF65-F5344CB8AC3E}">
        <p14:creationId xmlns:p14="http://schemas.microsoft.com/office/powerpoint/2010/main" val="15528157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4503426-7D26-49E4-B265-B94916533EEF}"/>
              </a:ext>
            </a:extLst>
          </p:cNvPr>
          <p:cNvSpPr txBox="1"/>
          <p:nvPr/>
        </p:nvSpPr>
        <p:spPr>
          <a:xfrm>
            <a:off x="-10998" y="118087"/>
            <a:ext cx="9144000" cy="590931"/>
          </a:xfrm>
          <a:prstGeom prst="rect">
            <a:avLst/>
          </a:prstGeom>
          <a:noFill/>
        </p:spPr>
        <p:txBody>
          <a:bodyPr wrap="square">
            <a:spAutoFit/>
          </a:bodyPr>
          <a:lstStyle/>
          <a:p>
            <a:pPr marL="12700">
              <a:lnSpc>
                <a:spcPct val="90000"/>
              </a:lnSpc>
              <a:buClr>
                <a:schemeClr val="dk2"/>
              </a:buClr>
              <a:buSzPts val="4800"/>
            </a:pPr>
            <a:r>
              <a:rPr lang="en-US" sz="3600" b="1" dirty="0">
                <a:solidFill>
                  <a:schemeClr val="dk2"/>
                </a:solidFill>
                <a:latin typeface="+mj-lt"/>
                <a:sym typeface="Dosis ExtraLight"/>
              </a:rPr>
              <a:t>The Security Trinity - Detection</a:t>
            </a:r>
          </a:p>
        </p:txBody>
      </p:sp>
      <p:sp>
        <p:nvSpPr>
          <p:cNvPr id="11" name="TextBox 10">
            <a:extLst>
              <a:ext uri="{FF2B5EF4-FFF2-40B4-BE49-F238E27FC236}">
                <a16:creationId xmlns:a16="http://schemas.microsoft.com/office/drawing/2014/main" id="{CDBECD05-9175-48BB-B435-87E5FC322778}"/>
              </a:ext>
            </a:extLst>
          </p:cNvPr>
          <p:cNvSpPr txBox="1"/>
          <p:nvPr/>
        </p:nvSpPr>
        <p:spPr>
          <a:xfrm>
            <a:off x="72354" y="883989"/>
            <a:ext cx="5669286" cy="3831818"/>
          </a:xfrm>
          <a:prstGeom prst="rect">
            <a:avLst/>
          </a:prstGeom>
          <a:noFill/>
        </p:spPr>
        <p:txBody>
          <a:bodyPr wrap="square">
            <a:spAutoFit/>
          </a:bodyPr>
          <a:lstStyle/>
          <a:p>
            <a:pPr marL="428625" indent="-428625">
              <a:buSzPts val="2400"/>
              <a:buFont typeface="Wingdings" panose="05000000000000000000" pitchFamily="2" charset="2"/>
              <a:buChar char="q"/>
            </a:pPr>
            <a:r>
              <a:rPr lang="en-GB" sz="2700" dirty="0">
                <a:latin typeface="Bahnschrift Light SemiCondensed" panose="020B0502040204020203" pitchFamily="34" charset="0"/>
              </a:rPr>
              <a:t>Once preventative measures are implemented, procedures need to be put in place to detect security breaches, in the event preventative measures fail.</a:t>
            </a:r>
          </a:p>
          <a:p>
            <a:pPr marL="428625" indent="-428625">
              <a:buSzPts val="2400"/>
              <a:buFont typeface="Wingdings" panose="05000000000000000000" pitchFamily="2" charset="2"/>
              <a:buChar char="q"/>
            </a:pPr>
            <a:r>
              <a:rPr lang="en-GB" sz="2700" dirty="0">
                <a:latin typeface="Bahnschrift Light SemiCondensed" panose="020B0502040204020203" pitchFamily="34" charset="0"/>
              </a:rPr>
              <a:t>It is very important to detect problems immediately. The sooner a problem is detected the easier it is to correct and clean-up.</a:t>
            </a:r>
          </a:p>
        </p:txBody>
      </p:sp>
      <p:grpSp>
        <p:nvGrpSpPr>
          <p:cNvPr id="6" name="Group 5">
            <a:extLst>
              <a:ext uri="{FF2B5EF4-FFF2-40B4-BE49-F238E27FC236}">
                <a16:creationId xmlns:a16="http://schemas.microsoft.com/office/drawing/2014/main" id="{43653CD2-78AB-409D-A16A-0C9B4F9FFF93}"/>
              </a:ext>
            </a:extLst>
          </p:cNvPr>
          <p:cNvGrpSpPr/>
          <p:nvPr/>
        </p:nvGrpSpPr>
        <p:grpSpPr>
          <a:xfrm>
            <a:off x="5030958" y="2928185"/>
            <a:ext cx="4113043" cy="3042866"/>
            <a:chOff x="2400299" y="590550"/>
            <a:chExt cx="4404079" cy="3271661"/>
          </a:xfrm>
        </p:grpSpPr>
        <p:sp>
          <p:nvSpPr>
            <p:cNvPr id="8" name="Flowchart: Connector 7">
              <a:extLst>
                <a:ext uri="{FF2B5EF4-FFF2-40B4-BE49-F238E27FC236}">
                  <a16:creationId xmlns:a16="http://schemas.microsoft.com/office/drawing/2014/main" id="{84CA565C-597C-4E18-BB42-CD6A5C7833EF}"/>
                </a:ext>
              </a:extLst>
            </p:cNvPr>
            <p:cNvSpPr/>
            <p:nvPr/>
          </p:nvSpPr>
          <p:spPr>
            <a:xfrm>
              <a:off x="2400300" y="2566811"/>
              <a:ext cx="1447800" cy="129540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dirty="0">
                <a:latin typeface="Arial Black" panose="020B0A04020102020204" pitchFamily="34" charset="0"/>
              </a:endParaRPr>
            </a:p>
          </p:txBody>
        </p:sp>
        <p:sp>
          <p:nvSpPr>
            <p:cNvPr id="10" name="Flowchart: Connector 9">
              <a:extLst>
                <a:ext uri="{FF2B5EF4-FFF2-40B4-BE49-F238E27FC236}">
                  <a16:creationId xmlns:a16="http://schemas.microsoft.com/office/drawing/2014/main" id="{4A2C31D6-C905-4D94-96E2-2020A73DBD1B}"/>
                </a:ext>
              </a:extLst>
            </p:cNvPr>
            <p:cNvSpPr/>
            <p:nvPr/>
          </p:nvSpPr>
          <p:spPr>
            <a:xfrm>
              <a:off x="3848100" y="590550"/>
              <a:ext cx="1447800" cy="1295400"/>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b="1" dirty="0">
                <a:latin typeface="Arial Black" panose="020B0A04020102020204" pitchFamily="34" charset="0"/>
              </a:endParaRPr>
            </a:p>
          </p:txBody>
        </p:sp>
        <p:sp>
          <p:nvSpPr>
            <p:cNvPr id="12" name="Flowchart: Connector 11">
              <a:extLst>
                <a:ext uri="{FF2B5EF4-FFF2-40B4-BE49-F238E27FC236}">
                  <a16:creationId xmlns:a16="http://schemas.microsoft.com/office/drawing/2014/main" id="{BB56C313-207B-466B-BA10-0E3CB4F79072}"/>
                </a:ext>
              </a:extLst>
            </p:cNvPr>
            <p:cNvSpPr/>
            <p:nvPr/>
          </p:nvSpPr>
          <p:spPr>
            <a:xfrm>
              <a:off x="5295900" y="2566811"/>
              <a:ext cx="1447800" cy="1295400"/>
            </a:xfrm>
            <a:prstGeom prst="flowChartConnector">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3" name="Arrow: Right 12">
              <a:extLst>
                <a:ext uri="{FF2B5EF4-FFF2-40B4-BE49-F238E27FC236}">
                  <a16:creationId xmlns:a16="http://schemas.microsoft.com/office/drawing/2014/main" id="{9903FBBC-C7ED-4768-8EA6-4111CC1F6E48}"/>
                </a:ext>
              </a:extLst>
            </p:cNvPr>
            <p:cNvSpPr/>
            <p:nvPr/>
          </p:nvSpPr>
          <p:spPr>
            <a:xfrm rot="3735558">
              <a:off x="5105399" y="2041327"/>
              <a:ext cx="381000" cy="45720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4" name="Arrow: Right 13">
              <a:extLst>
                <a:ext uri="{FF2B5EF4-FFF2-40B4-BE49-F238E27FC236}">
                  <a16:creationId xmlns:a16="http://schemas.microsoft.com/office/drawing/2014/main" id="{AB552CE6-983F-485B-A419-71E95C4A7125}"/>
                </a:ext>
              </a:extLst>
            </p:cNvPr>
            <p:cNvSpPr/>
            <p:nvPr/>
          </p:nvSpPr>
          <p:spPr>
            <a:xfrm rot="10531283">
              <a:off x="4381500" y="2985910"/>
              <a:ext cx="381000" cy="45720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5" name="Arrow: Right 14">
              <a:extLst>
                <a:ext uri="{FF2B5EF4-FFF2-40B4-BE49-F238E27FC236}">
                  <a16:creationId xmlns:a16="http://schemas.microsoft.com/office/drawing/2014/main" id="{BAB1E820-216D-48A6-AC15-889D3CFDA715}"/>
                </a:ext>
              </a:extLst>
            </p:cNvPr>
            <p:cNvSpPr/>
            <p:nvPr/>
          </p:nvSpPr>
          <p:spPr>
            <a:xfrm rot="18306904">
              <a:off x="3652026" y="1900224"/>
              <a:ext cx="381000" cy="4572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6" name="TextBox 15">
              <a:extLst>
                <a:ext uri="{FF2B5EF4-FFF2-40B4-BE49-F238E27FC236}">
                  <a16:creationId xmlns:a16="http://schemas.microsoft.com/office/drawing/2014/main" id="{014708BE-A9D7-45AA-8320-91EFC55EB9C4}"/>
                </a:ext>
              </a:extLst>
            </p:cNvPr>
            <p:cNvSpPr txBox="1"/>
            <p:nvPr/>
          </p:nvSpPr>
          <p:spPr>
            <a:xfrm>
              <a:off x="5295899" y="3029844"/>
              <a:ext cx="1508479" cy="397102"/>
            </a:xfrm>
            <a:prstGeom prst="rect">
              <a:avLst/>
            </a:prstGeom>
            <a:noFill/>
          </p:spPr>
          <p:txBody>
            <a:bodyPr wrap="square">
              <a:spAutoFit/>
            </a:bodyPr>
            <a:lstStyle/>
            <a:p>
              <a:pPr algn="ctr"/>
              <a:r>
                <a:rPr lang="en-GB" sz="1800" b="1" dirty="0">
                  <a:latin typeface="Arial Black" panose="020B0A04020102020204" pitchFamily="34" charset="0"/>
                </a:rPr>
                <a:t>Detection</a:t>
              </a:r>
              <a:endParaRPr lang="en-GB" sz="1400" dirty="0"/>
            </a:p>
          </p:txBody>
        </p:sp>
        <p:sp>
          <p:nvSpPr>
            <p:cNvPr id="17" name="TextBox 16">
              <a:extLst>
                <a:ext uri="{FF2B5EF4-FFF2-40B4-BE49-F238E27FC236}">
                  <a16:creationId xmlns:a16="http://schemas.microsoft.com/office/drawing/2014/main" id="{06F1EB12-D4F5-40DD-9AFE-1B18AC8EF593}"/>
                </a:ext>
              </a:extLst>
            </p:cNvPr>
            <p:cNvSpPr txBox="1"/>
            <p:nvPr/>
          </p:nvSpPr>
          <p:spPr>
            <a:xfrm>
              <a:off x="2400299" y="3070303"/>
              <a:ext cx="1508479" cy="397102"/>
            </a:xfrm>
            <a:prstGeom prst="rect">
              <a:avLst/>
            </a:prstGeom>
            <a:noFill/>
          </p:spPr>
          <p:txBody>
            <a:bodyPr wrap="square">
              <a:spAutoFit/>
            </a:bodyPr>
            <a:lstStyle/>
            <a:p>
              <a:pPr algn="ctr"/>
              <a:r>
                <a:rPr lang="en-GB" sz="1800" b="1" dirty="0">
                  <a:latin typeface="Arial Black" panose="020B0A04020102020204" pitchFamily="34" charset="0"/>
                </a:rPr>
                <a:t>Response</a:t>
              </a:r>
              <a:endParaRPr lang="en-GB" sz="1400" dirty="0"/>
            </a:p>
          </p:txBody>
        </p:sp>
        <p:sp>
          <p:nvSpPr>
            <p:cNvPr id="18" name="TextBox 17">
              <a:extLst>
                <a:ext uri="{FF2B5EF4-FFF2-40B4-BE49-F238E27FC236}">
                  <a16:creationId xmlns:a16="http://schemas.microsoft.com/office/drawing/2014/main" id="{53F02153-D885-408D-9FA0-0B85B355309C}"/>
                </a:ext>
              </a:extLst>
            </p:cNvPr>
            <p:cNvSpPr txBox="1"/>
            <p:nvPr/>
          </p:nvSpPr>
          <p:spPr>
            <a:xfrm>
              <a:off x="3842526" y="1090559"/>
              <a:ext cx="1508479" cy="661837"/>
            </a:xfrm>
            <a:prstGeom prst="rect">
              <a:avLst/>
            </a:prstGeom>
            <a:noFill/>
          </p:spPr>
          <p:txBody>
            <a:bodyPr wrap="square">
              <a:spAutoFit/>
            </a:bodyPr>
            <a:lstStyle/>
            <a:p>
              <a:pPr algn="ctr"/>
              <a:r>
                <a:rPr lang="en-GB" sz="1700" b="1" dirty="0">
                  <a:latin typeface="Arial Black" panose="020B0A04020102020204" pitchFamily="34" charset="0"/>
                </a:rPr>
                <a:t>Prevention</a:t>
              </a:r>
              <a:endParaRPr lang="en-GB" sz="1700" dirty="0"/>
            </a:p>
          </p:txBody>
        </p:sp>
      </p:grpSp>
    </p:spTree>
    <p:extLst>
      <p:ext uri="{BB962C8B-B14F-4D97-AF65-F5344CB8AC3E}">
        <p14:creationId xmlns:p14="http://schemas.microsoft.com/office/powerpoint/2010/main" val="2470665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4503426-7D26-49E4-B265-B94916533EEF}"/>
              </a:ext>
            </a:extLst>
          </p:cNvPr>
          <p:cNvSpPr txBox="1"/>
          <p:nvPr/>
        </p:nvSpPr>
        <p:spPr>
          <a:xfrm>
            <a:off x="-14140" y="89717"/>
            <a:ext cx="9144000" cy="590931"/>
          </a:xfrm>
          <a:prstGeom prst="rect">
            <a:avLst/>
          </a:prstGeom>
          <a:noFill/>
        </p:spPr>
        <p:txBody>
          <a:bodyPr wrap="square">
            <a:spAutoFit/>
          </a:bodyPr>
          <a:lstStyle/>
          <a:p>
            <a:pPr marL="12700">
              <a:lnSpc>
                <a:spcPct val="90000"/>
              </a:lnSpc>
              <a:buClr>
                <a:schemeClr val="dk2"/>
              </a:buClr>
              <a:buSzPts val="4800"/>
            </a:pPr>
            <a:r>
              <a:rPr lang="en-US" sz="3600" b="1" dirty="0">
                <a:solidFill>
                  <a:schemeClr val="dk2"/>
                </a:solidFill>
                <a:latin typeface="+mj-lt"/>
                <a:sym typeface="Dosis ExtraLight"/>
              </a:rPr>
              <a:t>The Security Trinity - Response</a:t>
            </a:r>
          </a:p>
        </p:txBody>
      </p:sp>
      <p:sp>
        <p:nvSpPr>
          <p:cNvPr id="11" name="TextBox 10">
            <a:extLst>
              <a:ext uri="{FF2B5EF4-FFF2-40B4-BE49-F238E27FC236}">
                <a16:creationId xmlns:a16="http://schemas.microsoft.com/office/drawing/2014/main" id="{CDBECD05-9175-48BB-B435-87E5FC322778}"/>
              </a:ext>
            </a:extLst>
          </p:cNvPr>
          <p:cNvSpPr txBox="1"/>
          <p:nvPr/>
        </p:nvSpPr>
        <p:spPr>
          <a:xfrm>
            <a:off x="152400" y="1268285"/>
            <a:ext cx="5669286" cy="2585323"/>
          </a:xfrm>
          <a:prstGeom prst="rect">
            <a:avLst/>
          </a:prstGeom>
          <a:noFill/>
        </p:spPr>
        <p:txBody>
          <a:bodyPr wrap="square">
            <a:spAutoFit/>
          </a:bodyPr>
          <a:lstStyle/>
          <a:p>
            <a:pPr marL="428625" indent="-428625">
              <a:buSzPts val="2400"/>
              <a:buFont typeface="Wingdings" panose="05000000000000000000" pitchFamily="2" charset="2"/>
              <a:buChar char="q"/>
            </a:pPr>
            <a:r>
              <a:rPr lang="en-GB" sz="2700" dirty="0">
                <a:latin typeface="Bahnschrift Light SemiCondensed" panose="020B0502040204020203" pitchFamily="34" charset="0"/>
              </a:rPr>
              <a:t>Organizations need to develop a plan that identifies the appropriate response to a security breach. </a:t>
            </a:r>
          </a:p>
          <a:p>
            <a:pPr marL="428625" indent="-428625">
              <a:buSzPts val="2400"/>
              <a:buFont typeface="Wingdings" panose="05000000000000000000" pitchFamily="2" charset="2"/>
              <a:buChar char="q"/>
            </a:pPr>
            <a:r>
              <a:rPr lang="en-GB" sz="2700" dirty="0">
                <a:latin typeface="Bahnschrift Light SemiCondensed" panose="020B0502040204020203" pitchFamily="34" charset="0"/>
              </a:rPr>
              <a:t>The plan should be in writing and should identify who is responsible for what actions.</a:t>
            </a:r>
          </a:p>
        </p:txBody>
      </p:sp>
      <p:grpSp>
        <p:nvGrpSpPr>
          <p:cNvPr id="6" name="Group 5">
            <a:extLst>
              <a:ext uri="{FF2B5EF4-FFF2-40B4-BE49-F238E27FC236}">
                <a16:creationId xmlns:a16="http://schemas.microsoft.com/office/drawing/2014/main" id="{43653CD2-78AB-409D-A16A-0C9B4F9FFF93}"/>
              </a:ext>
            </a:extLst>
          </p:cNvPr>
          <p:cNvGrpSpPr/>
          <p:nvPr/>
        </p:nvGrpSpPr>
        <p:grpSpPr>
          <a:xfrm>
            <a:off x="5030958" y="2928185"/>
            <a:ext cx="4113043" cy="3042866"/>
            <a:chOff x="2400299" y="590550"/>
            <a:chExt cx="4404079" cy="3271661"/>
          </a:xfrm>
        </p:grpSpPr>
        <p:sp>
          <p:nvSpPr>
            <p:cNvPr id="8" name="Flowchart: Connector 7">
              <a:extLst>
                <a:ext uri="{FF2B5EF4-FFF2-40B4-BE49-F238E27FC236}">
                  <a16:creationId xmlns:a16="http://schemas.microsoft.com/office/drawing/2014/main" id="{84CA565C-597C-4E18-BB42-CD6A5C7833EF}"/>
                </a:ext>
              </a:extLst>
            </p:cNvPr>
            <p:cNvSpPr/>
            <p:nvPr/>
          </p:nvSpPr>
          <p:spPr>
            <a:xfrm>
              <a:off x="2400300" y="2566811"/>
              <a:ext cx="1447800" cy="129540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dirty="0">
                <a:latin typeface="Arial Black" panose="020B0A04020102020204" pitchFamily="34" charset="0"/>
              </a:endParaRPr>
            </a:p>
          </p:txBody>
        </p:sp>
        <p:sp>
          <p:nvSpPr>
            <p:cNvPr id="10" name="Flowchart: Connector 9">
              <a:extLst>
                <a:ext uri="{FF2B5EF4-FFF2-40B4-BE49-F238E27FC236}">
                  <a16:creationId xmlns:a16="http://schemas.microsoft.com/office/drawing/2014/main" id="{4A2C31D6-C905-4D94-96E2-2020A73DBD1B}"/>
                </a:ext>
              </a:extLst>
            </p:cNvPr>
            <p:cNvSpPr/>
            <p:nvPr/>
          </p:nvSpPr>
          <p:spPr>
            <a:xfrm>
              <a:off x="3848100" y="590550"/>
              <a:ext cx="1447800" cy="1295400"/>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b="1" dirty="0">
                <a:latin typeface="Arial Black" panose="020B0A04020102020204" pitchFamily="34" charset="0"/>
              </a:endParaRPr>
            </a:p>
          </p:txBody>
        </p:sp>
        <p:sp>
          <p:nvSpPr>
            <p:cNvPr id="12" name="Flowchart: Connector 11">
              <a:extLst>
                <a:ext uri="{FF2B5EF4-FFF2-40B4-BE49-F238E27FC236}">
                  <a16:creationId xmlns:a16="http://schemas.microsoft.com/office/drawing/2014/main" id="{BB56C313-207B-466B-BA10-0E3CB4F79072}"/>
                </a:ext>
              </a:extLst>
            </p:cNvPr>
            <p:cNvSpPr/>
            <p:nvPr/>
          </p:nvSpPr>
          <p:spPr>
            <a:xfrm>
              <a:off x="5295900" y="2566811"/>
              <a:ext cx="1447800" cy="1295400"/>
            </a:xfrm>
            <a:prstGeom prst="flowChartConnector">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3" name="Arrow: Right 12">
              <a:extLst>
                <a:ext uri="{FF2B5EF4-FFF2-40B4-BE49-F238E27FC236}">
                  <a16:creationId xmlns:a16="http://schemas.microsoft.com/office/drawing/2014/main" id="{9903FBBC-C7ED-4768-8EA6-4111CC1F6E48}"/>
                </a:ext>
              </a:extLst>
            </p:cNvPr>
            <p:cNvSpPr/>
            <p:nvPr/>
          </p:nvSpPr>
          <p:spPr>
            <a:xfrm rot="3735558">
              <a:off x="5105399" y="2041327"/>
              <a:ext cx="381000" cy="45720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4" name="Arrow: Right 13">
              <a:extLst>
                <a:ext uri="{FF2B5EF4-FFF2-40B4-BE49-F238E27FC236}">
                  <a16:creationId xmlns:a16="http://schemas.microsoft.com/office/drawing/2014/main" id="{AB552CE6-983F-485B-A419-71E95C4A7125}"/>
                </a:ext>
              </a:extLst>
            </p:cNvPr>
            <p:cNvSpPr/>
            <p:nvPr/>
          </p:nvSpPr>
          <p:spPr>
            <a:xfrm rot="10531283">
              <a:off x="4381500" y="2985910"/>
              <a:ext cx="381000" cy="45720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5" name="Arrow: Right 14">
              <a:extLst>
                <a:ext uri="{FF2B5EF4-FFF2-40B4-BE49-F238E27FC236}">
                  <a16:creationId xmlns:a16="http://schemas.microsoft.com/office/drawing/2014/main" id="{BAB1E820-216D-48A6-AC15-889D3CFDA715}"/>
                </a:ext>
              </a:extLst>
            </p:cNvPr>
            <p:cNvSpPr/>
            <p:nvPr/>
          </p:nvSpPr>
          <p:spPr>
            <a:xfrm rot="18306904">
              <a:off x="3652026" y="1900224"/>
              <a:ext cx="381000" cy="4572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6" name="TextBox 15">
              <a:extLst>
                <a:ext uri="{FF2B5EF4-FFF2-40B4-BE49-F238E27FC236}">
                  <a16:creationId xmlns:a16="http://schemas.microsoft.com/office/drawing/2014/main" id="{014708BE-A9D7-45AA-8320-91EFC55EB9C4}"/>
                </a:ext>
              </a:extLst>
            </p:cNvPr>
            <p:cNvSpPr txBox="1"/>
            <p:nvPr/>
          </p:nvSpPr>
          <p:spPr>
            <a:xfrm>
              <a:off x="5295899" y="3029844"/>
              <a:ext cx="1508479" cy="397102"/>
            </a:xfrm>
            <a:prstGeom prst="rect">
              <a:avLst/>
            </a:prstGeom>
            <a:noFill/>
          </p:spPr>
          <p:txBody>
            <a:bodyPr wrap="square">
              <a:spAutoFit/>
            </a:bodyPr>
            <a:lstStyle/>
            <a:p>
              <a:pPr algn="ctr"/>
              <a:r>
                <a:rPr lang="en-GB" sz="1800" b="1" dirty="0">
                  <a:latin typeface="Arial Black" panose="020B0A04020102020204" pitchFamily="34" charset="0"/>
                </a:rPr>
                <a:t>Detection</a:t>
              </a:r>
              <a:endParaRPr lang="en-GB" sz="1400" dirty="0"/>
            </a:p>
          </p:txBody>
        </p:sp>
        <p:sp>
          <p:nvSpPr>
            <p:cNvPr id="17" name="TextBox 16">
              <a:extLst>
                <a:ext uri="{FF2B5EF4-FFF2-40B4-BE49-F238E27FC236}">
                  <a16:creationId xmlns:a16="http://schemas.microsoft.com/office/drawing/2014/main" id="{06F1EB12-D4F5-40DD-9AFE-1B18AC8EF593}"/>
                </a:ext>
              </a:extLst>
            </p:cNvPr>
            <p:cNvSpPr txBox="1"/>
            <p:nvPr/>
          </p:nvSpPr>
          <p:spPr>
            <a:xfrm>
              <a:off x="2400299" y="3070303"/>
              <a:ext cx="1508479" cy="397102"/>
            </a:xfrm>
            <a:prstGeom prst="rect">
              <a:avLst/>
            </a:prstGeom>
            <a:noFill/>
          </p:spPr>
          <p:txBody>
            <a:bodyPr wrap="square">
              <a:spAutoFit/>
            </a:bodyPr>
            <a:lstStyle/>
            <a:p>
              <a:pPr algn="ctr"/>
              <a:r>
                <a:rPr lang="en-GB" sz="1800" b="1" dirty="0">
                  <a:latin typeface="Arial Black" panose="020B0A04020102020204" pitchFamily="34" charset="0"/>
                </a:rPr>
                <a:t>Response</a:t>
              </a:r>
              <a:endParaRPr lang="en-GB" sz="1400" dirty="0"/>
            </a:p>
          </p:txBody>
        </p:sp>
        <p:sp>
          <p:nvSpPr>
            <p:cNvPr id="18" name="TextBox 17">
              <a:extLst>
                <a:ext uri="{FF2B5EF4-FFF2-40B4-BE49-F238E27FC236}">
                  <a16:creationId xmlns:a16="http://schemas.microsoft.com/office/drawing/2014/main" id="{53F02153-D885-408D-9FA0-0B85B355309C}"/>
                </a:ext>
              </a:extLst>
            </p:cNvPr>
            <p:cNvSpPr txBox="1"/>
            <p:nvPr/>
          </p:nvSpPr>
          <p:spPr>
            <a:xfrm>
              <a:off x="3842526" y="1090559"/>
              <a:ext cx="1508479" cy="661837"/>
            </a:xfrm>
            <a:prstGeom prst="rect">
              <a:avLst/>
            </a:prstGeom>
            <a:noFill/>
          </p:spPr>
          <p:txBody>
            <a:bodyPr wrap="square">
              <a:spAutoFit/>
            </a:bodyPr>
            <a:lstStyle/>
            <a:p>
              <a:pPr algn="ctr"/>
              <a:r>
                <a:rPr lang="en-GB" sz="1700" b="1" dirty="0">
                  <a:latin typeface="Arial Black" panose="020B0A04020102020204" pitchFamily="34" charset="0"/>
                </a:rPr>
                <a:t>Prevention</a:t>
              </a:r>
              <a:endParaRPr lang="en-GB" sz="1700" dirty="0"/>
            </a:p>
          </p:txBody>
        </p:sp>
      </p:grpSp>
    </p:spTree>
    <p:extLst>
      <p:ext uri="{BB962C8B-B14F-4D97-AF65-F5344CB8AC3E}">
        <p14:creationId xmlns:p14="http://schemas.microsoft.com/office/powerpoint/2010/main" val="586741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GB" altLang="en-US" dirty="0"/>
              <a:t>Key Information Security Concepts (1 of 3)</a:t>
            </a:r>
            <a:endParaRPr lang="en-US" dirty="0"/>
          </a:p>
        </p:txBody>
      </p:sp>
      <p:sp>
        <p:nvSpPr>
          <p:cNvPr id="3" name="Content Placeholder 2"/>
          <p:cNvSpPr>
            <a:spLocks noGrp="1"/>
          </p:cNvSpPr>
          <p:nvPr>
            <p:ph idx="1"/>
          </p:nvPr>
        </p:nvSpPr>
        <p:spPr>
          <a:xfrm>
            <a:off x="45720" y="1143000"/>
            <a:ext cx="8945880" cy="4983163"/>
          </a:xfrm>
        </p:spPr>
        <p:txBody>
          <a:bodyPr>
            <a:normAutofit fontScale="92500" lnSpcReduction="10000"/>
          </a:bodyPr>
          <a:lstStyle/>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sz="2900" dirty="0">
                <a:latin typeface="Bahnschrift" panose="020B0502040204020203" pitchFamily="34" charset="0"/>
                <a:cs typeface="Lucida Sans Unicode" panose="020B0602030504020204" pitchFamily="34" charset="0"/>
              </a:rPr>
              <a:t>Access - a subject or object’s ability to use, manipulate, modify, or affect another subject or object.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sz="2900" dirty="0">
                <a:latin typeface="Bahnschrift" panose="020B0502040204020203" pitchFamily="34" charset="0"/>
                <a:cs typeface="Lucida Sans Unicode" panose="020B0602030504020204" pitchFamily="34" charset="0"/>
              </a:rPr>
              <a:t>Asset - the organizational resource that is being protected.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sz="2900" dirty="0">
                <a:latin typeface="Bahnschrift" panose="020B0502040204020203" pitchFamily="34" charset="0"/>
                <a:cs typeface="Lucida Sans Unicode" panose="020B0602030504020204" pitchFamily="34" charset="0"/>
              </a:rPr>
              <a:t>Attack - an intentional or unintentional act that can damage or otherwise compromise information and the systems that support it.</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sz="2900" dirty="0">
                <a:latin typeface="Bahnschrift" panose="020B0502040204020203" pitchFamily="34" charset="0"/>
                <a:cs typeface="Lucida Sans Unicode" panose="020B0602030504020204" pitchFamily="34" charset="0"/>
              </a:rPr>
              <a:t>Control, Safeguard, or Countermeasure - </a:t>
            </a:r>
            <a:r>
              <a:rPr lang="en-US" altLang="en-US" sz="2900" dirty="0">
                <a:latin typeface="Bahnschrift" panose="020B0502040204020203" pitchFamily="34" charset="0"/>
                <a:cs typeface="Lucida Sans Unicode" panose="020B0602030504020204" pitchFamily="34" charset="0"/>
              </a:rPr>
              <a:t>Security mechanisms, policies, or procedures that can successfully counter attacks, reduce risk, resolve vulnerabilities, and otherwise improve security within an organization.</a:t>
            </a:r>
          </a:p>
        </p:txBody>
      </p:sp>
    </p:spTree>
    <p:extLst>
      <p:ext uri="{BB962C8B-B14F-4D97-AF65-F5344CB8AC3E}">
        <p14:creationId xmlns:p14="http://schemas.microsoft.com/office/powerpoint/2010/main" val="139692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609600" y="19050"/>
            <a:ext cx="8382000" cy="1047750"/>
          </a:xfrm>
        </p:spPr>
        <p:txBody>
          <a:bodyPr anchor="ctr">
            <a:noAutofit/>
          </a:bodyPr>
          <a:lstStyle/>
          <a:p>
            <a:r>
              <a:rPr lang="en-GB" altLang="en-US" b="1" dirty="0"/>
              <a:t>Table 1-1 </a:t>
            </a:r>
            <a:r>
              <a:rPr lang="en-GB" altLang="en-US" dirty="0"/>
              <a:t>Key Dates in Information Security (2 of 2)</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352997880"/>
              </p:ext>
            </p:extLst>
          </p:nvPr>
        </p:nvGraphicFramePr>
        <p:xfrm>
          <a:off x="457200" y="1371600"/>
          <a:ext cx="8305800" cy="4711788"/>
        </p:xfrm>
        <a:graphic>
          <a:graphicData uri="http://schemas.openxmlformats.org/drawingml/2006/table">
            <a:tbl>
              <a:tblPr firstRow="1" bandRow="1">
                <a:tableStyleId>{5940675A-B579-460E-94D1-54222C63F5DA}</a:tableStyleId>
              </a:tblPr>
              <a:tblGrid>
                <a:gridCol w="8382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533400">
                <a:tc>
                  <a:txBody>
                    <a:bodyPr/>
                    <a:lstStyle/>
                    <a:p>
                      <a:pPr algn="ctr"/>
                      <a:r>
                        <a:rPr lang="en-US" sz="1400" b="1" dirty="0">
                          <a:solidFill>
                            <a:schemeClr val="bg1"/>
                          </a:solidFill>
                          <a:latin typeface="Arial" pitchFamily="34" charset="0"/>
                          <a:cs typeface="Arial" pitchFamily="34" charset="0"/>
                        </a:rPr>
                        <a:t>Date</a:t>
                      </a:r>
                    </a:p>
                  </a:txBody>
                  <a:tcPr anchor="ctr">
                    <a:solidFill>
                      <a:srgbClr val="364162"/>
                    </a:solidFill>
                  </a:tcPr>
                </a:tc>
                <a:tc>
                  <a:txBody>
                    <a:bodyPr/>
                    <a:lstStyle/>
                    <a:p>
                      <a:pPr algn="ctr"/>
                      <a:r>
                        <a:rPr lang="en-US" sz="1400" b="1" dirty="0">
                          <a:solidFill>
                            <a:schemeClr val="bg1"/>
                          </a:solidFill>
                          <a:latin typeface="Arial" pitchFamily="34" charset="0"/>
                          <a:cs typeface="Arial" pitchFamily="34" charset="0"/>
                        </a:rPr>
                        <a:t>Document</a:t>
                      </a:r>
                    </a:p>
                  </a:txBody>
                  <a:tcPr anchor="ctr">
                    <a:solidFill>
                      <a:srgbClr val="364162"/>
                    </a:solidFill>
                  </a:tcPr>
                </a:tc>
                <a:extLst>
                  <a:ext uri="{0D108BD9-81ED-4DB2-BD59-A6C34878D82A}">
                    <a16:rowId xmlns:a16="http://schemas.microsoft.com/office/drawing/2014/main" val="10000"/>
                  </a:ext>
                </a:extLst>
              </a:tr>
              <a:tr h="731520">
                <a:tc>
                  <a:txBody>
                    <a:bodyPr/>
                    <a:lstStyle/>
                    <a:p>
                      <a:r>
                        <a:rPr lang="en-US" sz="1400" dirty="0">
                          <a:latin typeface="Arial" pitchFamily="34" charset="0"/>
                          <a:cs typeface="Arial" pitchFamily="34" charset="0"/>
                        </a:rPr>
                        <a:t>1979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Arial" pitchFamily="34" charset="0"/>
                          <a:ea typeface="+mn-ea"/>
                          <a:cs typeface="Arial" pitchFamily="34" charset="0"/>
                        </a:rPr>
                        <a:t>Dennis Ritchie publishes “On the Security of UNIX” and “Protection of Data File Contents,” which discussed secure user IDs, secure group IDs, and the problems inherent in the systems. </a:t>
                      </a:r>
                    </a:p>
                  </a:txBody>
                  <a:tcPr/>
                </a:tc>
                <a:extLst>
                  <a:ext uri="{0D108BD9-81ED-4DB2-BD59-A6C34878D82A}">
                    <a16:rowId xmlns:a16="http://schemas.microsoft.com/office/drawing/2014/main" val="10001"/>
                  </a:ext>
                </a:extLst>
              </a:tr>
              <a:tr h="566508">
                <a:tc>
                  <a:txBody>
                    <a:bodyPr/>
                    <a:lstStyle/>
                    <a:p>
                      <a:r>
                        <a:rPr lang="en-US" sz="1400" dirty="0">
                          <a:latin typeface="Arial" pitchFamily="34" charset="0"/>
                          <a:cs typeface="Arial" pitchFamily="34" charset="0"/>
                        </a:rPr>
                        <a:t>1982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Arial" pitchFamily="34" charset="0"/>
                          <a:ea typeface="+mn-ea"/>
                          <a:cs typeface="Arial" pitchFamily="34" charset="0"/>
                        </a:rPr>
                        <a:t>The US. Department of Defense Computer Security Evaluation Center publishes the first version of the Trusted Computer Security (TCSEC) documents, which came to be known as the Rainbow Series. </a:t>
                      </a:r>
                    </a:p>
                  </a:txBody>
                  <a:tcPr/>
                </a:tc>
                <a:extLst>
                  <a:ext uri="{0D108BD9-81ED-4DB2-BD59-A6C34878D82A}">
                    <a16:rowId xmlns:a16="http://schemas.microsoft.com/office/drawing/2014/main" val="10002"/>
                  </a:ext>
                </a:extLst>
              </a:tr>
              <a:tr h="1038948">
                <a:tc>
                  <a:txBody>
                    <a:bodyPr/>
                    <a:lstStyle/>
                    <a:p>
                      <a:r>
                        <a:rPr lang="en-US" sz="1400" dirty="0">
                          <a:latin typeface="Arial" pitchFamily="34" charset="0"/>
                          <a:cs typeface="Arial" pitchFamily="34" charset="0"/>
                        </a:rPr>
                        <a:t>1982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tx1"/>
                          </a:solidFill>
                          <a:latin typeface="Arial" pitchFamily="34" charset="0"/>
                          <a:ea typeface="+mn-ea"/>
                          <a:cs typeface="Arial" pitchFamily="34" charset="0"/>
                        </a:rPr>
                        <a:t>Grampp</a:t>
                      </a:r>
                      <a:r>
                        <a:rPr lang="en-US" sz="1400" kern="1200" dirty="0">
                          <a:solidFill>
                            <a:schemeClr val="tx1"/>
                          </a:solidFill>
                          <a:latin typeface="Arial" pitchFamily="34" charset="0"/>
                          <a:ea typeface="+mn-ea"/>
                          <a:cs typeface="Arial" pitchFamily="34" charset="0"/>
                        </a:rPr>
                        <a:t> and Morris write “The UNIX System: UNIX Operating System Security.” In this report the authors examined four “important handles to computer security”: physical control of primes and computer facilities, management commitment to security objectives, education of employees, and administrative procedures aimed at increased security.</a:t>
                      </a:r>
                      <a:endParaRPr lang="en-US" sz="1400" dirty="0">
                        <a:latin typeface="Arial" pitchFamily="34" charset="0"/>
                        <a:cs typeface="Arial" pitchFamily="34" charset="0"/>
                      </a:endParaRPr>
                    </a:p>
                  </a:txBody>
                  <a:tcPr/>
                </a:tc>
                <a:extLst>
                  <a:ext uri="{0D108BD9-81ED-4DB2-BD59-A6C34878D82A}">
                    <a16:rowId xmlns:a16="http://schemas.microsoft.com/office/drawing/2014/main" val="10003"/>
                  </a:ext>
                </a:extLst>
              </a:tr>
              <a:tr h="642708">
                <a:tc>
                  <a:txBody>
                    <a:bodyPr/>
                    <a:lstStyle/>
                    <a:p>
                      <a:r>
                        <a:rPr lang="en-US" sz="1400" dirty="0">
                          <a:latin typeface="Arial" pitchFamily="34" charset="0"/>
                          <a:cs typeface="Arial" pitchFamily="34" charset="0"/>
                        </a:rPr>
                        <a:t>1984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Arial" pitchFamily="34" charset="0"/>
                          <a:ea typeface="+mn-ea"/>
                          <a:cs typeface="Arial" pitchFamily="34" charset="0"/>
                        </a:rPr>
                        <a:t>Reeds and Weinberger publish “File Security and the UNIX System Crypt Command.” Their premise was: “No technique can be secure against wiretapping or is equivalent on the computer. Therefore no technique can be secure against the system administrator or other privileged users... the naive user have no chance.”</a:t>
                      </a:r>
                    </a:p>
                  </a:txBody>
                  <a:tcPr/>
                </a:tc>
                <a:extLst>
                  <a:ext uri="{0D108BD9-81ED-4DB2-BD59-A6C34878D82A}">
                    <a16:rowId xmlns:a16="http://schemas.microsoft.com/office/drawing/2014/main" val="10004"/>
                  </a:ext>
                </a:extLst>
              </a:tr>
              <a:tr h="363132">
                <a:tc>
                  <a:txBody>
                    <a:bodyPr/>
                    <a:lstStyle/>
                    <a:p>
                      <a:r>
                        <a:rPr lang="en-US" sz="1400" dirty="0">
                          <a:latin typeface="Arial" pitchFamily="34" charset="0"/>
                          <a:cs typeface="Arial" pitchFamily="34" charset="0"/>
                        </a:rPr>
                        <a:t>1992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Arial" pitchFamily="34" charset="0"/>
                          <a:ea typeface="+mn-ea"/>
                          <a:cs typeface="Arial" pitchFamily="34" charset="0"/>
                        </a:rPr>
                        <a:t>Researchers for the Internet Engineering Task force, working at the Naval Research Laboratory, develop the Simple Internet Protocol  Plus (SIPP) Security protocols, creating what is now known as IPSEC security.</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34731847"/>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GB" altLang="en-US" dirty="0"/>
              <a:t>Key Information Security Concepts (2 of 3)</a:t>
            </a:r>
            <a:endParaRPr lang="en-US" dirty="0"/>
          </a:p>
        </p:txBody>
      </p:sp>
      <p:sp>
        <p:nvSpPr>
          <p:cNvPr id="3" name="Content Placeholder 2"/>
          <p:cNvSpPr>
            <a:spLocks noGrp="1"/>
          </p:cNvSpPr>
          <p:nvPr>
            <p:ph idx="1"/>
          </p:nvPr>
        </p:nvSpPr>
        <p:spPr>
          <a:xfrm>
            <a:off x="45720" y="1143000"/>
            <a:ext cx="8945880" cy="4983163"/>
          </a:xfrm>
        </p:spPr>
        <p:txBody>
          <a:bodyPr>
            <a:normAutofit/>
          </a:bodyPr>
          <a:lstStyle/>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sz="2900" dirty="0">
                <a:latin typeface="Bahnschrift" panose="020B0502040204020203" pitchFamily="34" charset="0"/>
                <a:cs typeface="Lucida Sans Unicode" panose="020B0602030504020204" pitchFamily="34" charset="0"/>
              </a:rPr>
              <a:t>Exploit – a technique used to compromise a system.</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sz="2900" dirty="0">
                <a:latin typeface="Bahnschrift" panose="020B0502040204020203" pitchFamily="34" charset="0"/>
                <a:cs typeface="Lucida Sans Unicode" panose="020B0602030504020204" pitchFamily="34" charset="0"/>
              </a:rPr>
              <a:t>Exposure - a condition or state of being exposed.</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sz="2900" dirty="0">
                <a:latin typeface="Bahnschrift" panose="020B0502040204020203" pitchFamily="34" charset="0"/>
                <a:cs typeface="Lucida Sans Unicode" panose="020B0602030504020204" pitchFamily="34" charset="0"/>
              </a:rPr>
              <a:t>Loss: A single instance of an information asset suffering damage or destruction, unintended or unauthorized modification or disclosure, or denial of use.</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sz="2900" dirty="0">
                <a:latin typeface="Bahnschrift" panose="020B0502040204020203" pitchFamily="34" charset="0"/>
                <a:cs typeface="Lucida Sans Unicode" panose="020B0602030504020204" pitchFamily="34" charset="0"/>
              </a:rPr>
              <a:t>Protection Profile or Security Posture-entire set of controls and safeguards that the organization implements to protect the asset.</a:t>
            </a:r>
          </a:p>
          <a:p>
            <a:pPr marL="0" indent="0">
              <a:lnSpc>
                <a:spcPct val="90000"/>
              </a:lnSpc>
              <a:spcBef>
                <a:spcPts val="600"/>
              </a:spcBef>
              <a:buNone/>
            </a:pPr>
            <a:endParaRPr lang="en-GB" altLang="en-US" sz="2800" u="sng" dirty="0"/>
          </a:p>
        </p:txBody>
      </p:sp>
    </p:spTree>
    <p:extLst>
      <p:ext uri="{BB962C8B-B14F-4D97-AF65-F5344CB8AC3E}">
        <p14:creationId xmlns:p14="http://schemas.microsoft.com/office/powerpoint/2010/main" val="576249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GB" altLang="en-US" dirty="0"/>
              <a:t>Key Information Security Concepts (3 of 3)</a:t>
            </a:r>
            <a:endParaRPr lang="en-US" dirty="0"/>
          </a:p>
        </p:txBody>
      </p:sp>
      <p:sp>
        <p:nvSpPr>
          <p:cNvPr id="3" name="Content Placeholder 2"/>
          <p:cNvSpPr>
            <a:spLocks noGrp="1"/>
          </p:cNvSpPr>
          <p:nvPr>
            <p:ph idx="1"/>
          </p:nvPr>
        </p:nvSpPr>
        <p:spPr>
          <a:xfrm>
            <a:off x="0" y="1143000"/>
            <a:ext cx="9144000" cy="5105400"/>
          </a:xfrm>
        </p:spPr>
        <p:txBody>
          <a:bodyPr>
            <a:normAutofit fontScale="92500" lnSpcReduction="20000"/>
          </a:bodyPr>
          <a:lstStyle/>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sz="2900" dirty="0">
                <a:latin typeface="Bahnschrift" panose="020B0502040204020203" pitchFamily="34" charset="0"/>
                <a:cs typeface="Lucida Sans Unicode" panose="020B0602030504020204" pitchFamily="34" charset="0"/>
              </a:rPr>
              <a:t>Protection Profile or Security Posture-entire set of controls and safeguards that the organization implements to protect the asset.</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sz="2900" dirty="0">
                <a:latin typeface="Bahnschrift" panose="020B0502040204020203" pitchFamily="34" charset="0"/>
                <a:cs typeface="Lucida Sans Unicode" panose="020B0602030504020204" pitchFamily="34" charset="0"/>
              </a:rPr>
              <a:t>Risk - the probability of an unwanted occurrence.</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sz="2900" dirty="0">
                <a:latin typeface="Bahnschrift" panose="020B0502040204020203" pitchFamily="34" charset="0"/>
                <a:cs typeface="Lucida Sans Unicode" panose="020B0602030504020204" pitchFamily="34" charset="0"/>
              </a:rPr>
              <a:t>Subjects and Objects – a computer can be either an agent entity used to conduct an attack, or the target entity.</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sz="2900" dirty="0">
                <a:latin typeface="Bahnschrift" panose="020B0502040204020203" pitchFamily="34" charset="0"/>
                <a:cs typeface="Lucida Sans Unicode" panose="020B0602030504020204" pitchFamily="34" charset="0"/>
              </a:rPr>
              <a:t>Threat - a category of objects, people, or other entities that represents a danger to an asset.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sz="2900" dirty="0">
                <a:latin typeface="Bahnschrift" panose="020B0502040204020203" pitchFamily="34" charset="0"/>
                <a:cs typeface="Lucida Sans Unicode" panose="020B0602030504020204" pitchFamily="34" charset="0"/>
              </a:rPr>
              <a:t>Threat Agent – the specific instance or a component of a threat. </a:t>
            </a:r>
          </a:p>
          <a:p>
            <a:pPr eaLnBrk="1" hangingPunct="1">
              <a:spcBef>
                <a:spcPts val="385"/>
              </a:spcBef>
              <a:tabLst>
                <a:tab pos="0" algn="l"/>
                <a:tab pos="939729" algn="l"/>
                <a:tab pos="1879458" algn="l"/>
                <a:tab pos="2819187" algn="l"/>
                <a:tab pos="3758916" algn="l"/>
                <a:tab pos="4698644" algn="l"/>
                <a:tab pos="5638373" algn="l"/>
                <a:tab pos="6578102" algn="l"/>
                <a:tab pos="7517831" algn="l"/>
                <a:tab pos="8457560" algn="l"/>
                <a:tab pos="9397289" algn="l"/>
                <a:tab pos="10337018" algn="l"/>
              </a:tabLst>
            </a:pPr>
            <a:r>
              <a:rPr lang="en-GB" altLang="en-US" sz="2900" dirty="0">
                <a:latin typeface="Bahnschrift" panose="020B0502040204020203" pitchFamily="34" charset="0"/>
                <a:cs typeface="Lucida Sans Unicode" panose="020B0602030504020204" pitchFamily="34" charset="0"/>
              </a:rPr>
              <a:t>Vulnerability - weaknesses or faults in a system or protection mechanism that expose information to attack or damage. </a:t>
            </a:r>
          </a:p>
          <a:p>
            <a:pPr marL="0" indent="0">
              <a:lnSpc>
                <a:spcPct val="90000"/>
              </a:lnSpc>
              <a:spcBef>
                <a:spcPts val="600"/>
              </a:spcBef>
              <a:buNone/>
            </a:pPr>
            <a:endParaRPr lang="en-GB" altLang="en-US" sz="2800" u="sng" dirty="0"/>
          </a:p>
        </p:txBody>
      </p:sp>
    </p:spTree>
    <p:extLst>
      <p:ext uri="{BB962C8B-B14F-4D97-AF65-F5344CB8AC3E}">
        <p14:creationId xmlns:p14="http://schemas.microsoft.com/office/powerpoint/2010/main" val="2687773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fontScale="90000"/>
          </a:bodyPr>
          <a:lstStyle/>
          <a:p>
            <a:r>
              <a:rPr lang="en-US" altLang="en-US" dirty="0"/>
              <a:t>Computer as subject of an attack and/or the object of an attack</a:t>
            </a:r>
            <a:endParaRPr lang="en-US" dirty="0"/>
          </a:p>
        </p:txBody>
      </p:sp>
      <p:sp>
        <p:nvSpPr>
          <p:cNvPr id="3" name="Content Placeholder 2"/>
          <p:cNvSpPr>
            <a:spLocks noGrp="1"/>
          </p:cNvSpPr>
          <p:nvPr>
            <p:ph idx="1"/>
          </p:nvPr>
        </p:nvSpPr>
        <p:spPr>
          <a:xfrm>
            <a:off x="0" y="4267201"/>
            <a:ext cx="9144000" cy="1752601"/>
          </a:xfrm>
        </p:spPr>
        <p:txBody>
          <a:bodyPr>
            <a:normAutofit/>
          </a:bodyPr>
          <a:lstStyle/>
          <a:p>
            <a:pPr lvl="1">
              <a:spcBef>
                <a:spcPts val="600"/>
              </a:spcBef>
            </a:pPr>
            <a:r>
              <a:rPr lang="en-GB" altLang="en-US" sz="2600" dirty="0"/>
              <a:t>When it is the subjec</a:t>
            </a:r>
            <a:r>
              <a:rPr lang="en-GB" altLang="en-US" sz="2600" u="sng" dirty="0"/>
              <a:t>t </a:t>
            </a:r>
            <a:r>
              <a:rPr lang="en-GB" altLang="en-US" sz="2600" dirty="0"/>
              <a:t>of an attack, the computer is used as an active tool to conduct attack.</a:t>
            </a:r>
          </a:p>
          <a:p>
            <a:pPr lvl="1">
              <a:spcBef>
                <a:spcPts val="600"/>
              </a:spcBef>
            </a:pPr>
            <a:r>
              <a:rPr lang="en-GB" altLang="en-US" sz="2600" dirty="0"/>
              <a:t>When it is the object of an attack, the computer is the entity being attacked.</a:t>
            </a:r>
          </a:p>
        </p:txBody>
      </p:sp>
      <p:pic>
        <p:nvPicPr>
          <p:cNvPr id="4" name="Picture 3">
            <a:extLst>
              <a:ext uri="{FF2B5EF4-FFF2-40B4-BE49-F238E27FC236}">
                <a16:creationId xmlns:a16="http://schemas.microsoft.com/office/drawing/2014/main" id="{9B562E34-7C3D-4099-AE09-0D210BED18F8}"/>
              </a:ext>
            </a:extLst>
          </p:cNvPr>
          <p:cNvPicPr>
            <a:picLocks noChangeAspect="1"/>
          </p:cNvPicPr>
          <p:nvPr/>
        </p:nvPicPr>
        <p:blipFill rotWithShape="1">
          <a:blip r:embed="rId3"/>
          <a:srcRect l="5344" t="10009" r="5568" b="21634"/>
          <a:stretch/>
        </p:blipFill>
        <p:spPr>
          <a:xfrm>
            <a:off x="1333500" y="1351359"/>
            <a:ext cx="6477000" cy="2631283"/>
          </a:xfrm>
          <a:prstGeom prst="rect">
            <a:avLst/>
          </a:prstGeom>
        </p:spPr>
      </p:pic>
    </p:spTree>
    <p:extLst>
      <p:ext uri="{BB962C8B-B14F-4D97-AF65-F5344CB8AC3E}">
        <p14:creationId xmlns:p14="http://schemas.microsoft.com/office/powerpoint/2010/main" val="452434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81" y="0"/>
            <a:ext cx="9161681" cy="1066800"/>
          </a:xfrm>
        </p:spPr>
        <p:txBody>
          <a:bodyPr anchor="ctr">
            <a:noAutofit/>
          </a:bodyPr>
          <a:lstStyle/>
          <a:p>
            <a:pPr marL="0" indent="0">
              <a:lnSpc>
                <a:spcPct val="100000"/>
              </a:lnSpc>
              <a:spcBef>
                <a:spcPts val="0"/>
              </a:spcBef>
            </a:pPr>
            <a:r>
              <a:rPr lang="en-US" sz="3400" b="1" dirty="0"/>
              <a:t>Figure 1-7</a:t>
            </a:r>
            <a:r>
              <a:rPr lang="en-US" sz="3400" dirty="0"/>
              <a:t> Key concepts in information security</a:t>
            </a:r>
          </a:p>
        </p:txBody>
      </p:sp>
      <p:pic>
        <p:nvPicPr>
          <p:cNvPr id="5" name="Picture 4" descr="A figure shows two photos and three screenshots. These screenshots depicts the site of buybay.com, screenshot of program for hacking buybay.com and the text beside it reads as, “Attack: Ima Hacker downloads an exploit from MadHackz Website and then accesses buybay’s Web site. Ima then applies the script, which runs and compromises buybay’s security controls and steals customer data. These actions cause buybay to experience a loss.” The text above the screenshot reads as, “Exploit: Script from MadHackz Web site.” The screenshot of customer sales data for buybay.com. The text on the left reads as, “Asset: buybay’s customer database.” A photo of a man with a laptop is shown. The text below it reads as, “Threat: Theft, Threat agent: Ima Hacker.” A photo of woman viewing a file with a hand in her ear is shown. The text above it reads as, “Vulnerability: Buffer overflow in online database Web interfac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0203" y="1033653"/>
            <a:ext cx="6019800" cy="4605147"/>
          </a:xfrm>
          <a:prstGeom prst="rect">
            <a:avLst/>
          </a:prstGeom>
        </p:spPr>
      </p:pic>
      <p:sp>
        <p:nvSpPr>
          <p:cNvPr id="4" name="Content Placeholder 3"/>
          <p:cNvSpPr>
            <a:spLocks noGrp="1"/>
          </p:cNvSpPr>
          <p:nvPr>
            <p:ph sz="quarter" idx="10"/>
          </p:nvPr>
        </p:nvSpPr>
        <p:spPr>
          <a:xfrm>
            <a:off x="157327" y="5562600"/>
            <a:ext cx="8625553" cy="685800"/>
          </a:xfrm>
        </p:spPr>
        <p:txBody>
          <a:bodyPr>
            <a:noAutofit/>
          </a:bodyPr>
          <a:lstStyle/>
          <a:p>
            <a:pPr marL="0" indent="0">
              <a:lnSpc>
                <a:spcPct val="100000"/>
              </a:lnSpc>
              <a:spcBef>
                <a:spcPts val="600"/>
              </a:spcBef>
              <a:buNone/>
            </a:pPr>
            <a:r>
              <a:rPr lang="en-US" sz="2000" i="1" dirty="0"/>
              <a:t>Source. (top left to bottom right): © </a:t>
            </a:r>
            <a:r>
              <a:rPr lang="en-US" sz="2000" i="1" dirty="0" err="1"/>
              <a:t>iStockphoto</a:t>
            </a:r>
            <a:r>
              <a:rPr lang="en-US" sz="2000" i="1" dirty="0"/>
              <a:t>/</a:t>
            </a:r>
            <a:r>
              <a:rPr lang="en-US" sz="2000" i="1" dirty="0" err="1"/>
              <a:t>tadija</a:t>
            </a:r>
            <a:r>
              <a:rPr lang="en-US" sz="2000" i="1" dirty="0"/>
              <a:t>, Internet Explorer, © </a:t>
            </a:r>
            <a:r>
              <a:rPr lang="en-US" sz="2000" i="1" dirty="0" err="1"/>
              <a:t>iStockphoto</a:t>
            </a:r>
            <a:r>
              <a:rPr lang="en-US" sz="2000" i="1" dirty="0"/>
              <a:t>/</a:t>
            </a:r>
            <a:r>
              <a:rPr lang="en-US" sz="2000" i="1" dirty="0" err="1"/>
              <a:t>darrenwise</a:t>
            </a:r>
            <a:r>
              <a:rPr lang="en-US" sz="2000" i="1" dirty="0"/>
              <a:t> , Internet Explorer, Microsoft Excel.  </a:t>
            </a:r>
          </a:p>
        </p:txBody>
      </p:sp>
    </p:spTree>
    <p:extLst>
      <p:ext uri="{BB962C8B-B14F-4D97-AF65-F5344CB8AC3E}">
        <p14:creationId xmlns:p14="http://schemas.microsoft.com/office/powerpoint/2010/main" val="168830115"/>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GB" altLang="en-US" dirty="0">
                <a:latin typeface="Bahnschrift SemiBold" panose="020B0502040204020203" pitchFamily="34" charset="0"/>
              </a:rPr>
              <a:t>Critical Characteristics of Information</a:t>
            </a:r>
            <a:endParaRPr lang="en-US" dirty="0">
              <a:latin typeface="Bahnschrift SemiBold" panose="020B0502040204020203" pitchFamily="34" charset="0"/>
            </a:endParaRPr>
          </a:p>
        </p:txBody>
      </p:sp>
      <p:sp>
        <p:nvSpPr>
          <p:cNvPr id="3" name="Content Placeholder 2"/>
          <p:cNvSpPr>
            <a:spLocks noGrp="1"/>
          </p:cNvSpPr>
          <p:nvPr>
            <p:ph idx="1"/>
          </p:nvPr>
        </p:nvSpPr>
        <p:spPr>
          <a:xfrm>
            <a:off x="0" y="1143000"/>
            <a:ext cx="9144000" cy="5105400"/>
          </a:xfrm>
        </p:spPr>
        <p:txBody>
          <a:bodyPr>
            <a:normAutofit/>
          </a:bodyPr>
          <a:lstStyle/>
          <a:p>
            <a:pPr marL="0" indent="0">
              <a:spcBef>
                <a:spcPts val="600"/>
              </a:spcBef>
              <a:buNone/>
            </a:pPr>
            <a:r>
              <a:rPr lang="en-GB" altLang="en-US" sz="3300" dirty="0">
                <a:latin typeface="Bahnschrift" panose="020B0502040204020203" pitchFamily="34" charset="0"/>
              </a:rPr>
              <a:t>The value of information comes from the characteristics it possesses: </a:t>
            </a:r>
          </a:p>
          <a:p>
            <a:pPr marL="457200" lvl="1" indent="0">
              <a:spcBef>
                <a:spcPts val="600"/>
              </a:spcBef>
              <a:buNone/>
            </a:pPr>
            <a:endParaRPr lang="en-GB" altLang="en-US" sz="2600" dirty="0"/>
          </a:p>
        </p:txBody>
      </p:sp>
      <p:pic>
        <p:nvPicPr>
          <p:cNvPr id="4" name="Picture 2">
            <a:extLst>
              <a:ext uri="{FF2B5EF4-FFF2-40B4-BE49-F238E27FC236}">
                <a16:creationId xmlns:a16="http://schemas.microsoft.com/office/drawing/2014/main" id="{98F0C9E0-2CB5-4FFD-BCD9-AACA4C632F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77169" y="2209800"/>
            <a:ext cx="510540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C356704-0F93-450D-B93E-C0838BD4D395}"/>
              </a:ext>
            </a:extLst>
          </p:cNvPr>
          <p:cNvSpPr txBox="1"/>
          <p:nvPr/>
        </p:nvSpPr>
        <p:spPr>
          <a:xfrm>
            <a:off x="152400" y="2314922"/>
            <a:ext cx="4419600" cy="3539430"/>
          </a:xfrm>
          <a:prstGeom prst="rect">
            <a:avLst/>
          </a:prstGeom>
          <a:noFill/>
        </p:spPr>
        <p:txBody>
          <a:bodyPr wrap="square">
            <a:spAutoFit/>
          </a:bodyPr>
          <a:lstStyle/>
          <a:p>
            <a:pPr marL="342900" indent="-342900">
              <a:buFont typeface="Wingdings" panose="05000000000000000000" pitchFamily="2" charset="2"/>
              <a:buChar char="q"/>
            </a:pPr>
            <a:r>
              <a:rPr lang="en-US" sz="3200" dirty="0">
                <a:latin typeface="Bahnschrift" panose="020B0502040204020203" pitchFamily="34" charset="0"/>
              </a:rPr>
              <a:t>Availability</a:t>
            </a:r>
          </a:p>
          <a:p>
            <a:pPr marL="342900" indent="-342900">
              <a:buFont typeface="Wingdings" panose="05000000000000000000" pitchFamily="2" charset="2"/>
              <a:buChar char="q"/>
            </a:pPr>
            <a:r>
              <a:rPr lang="en-US" sz="3200" dirty="0">
                <a:latin typeface="Bahnschrift" panose="020B0502040204020203" pitchFamily="34" charset="0"/>
              </a:rPr>
              <a:t>Accuracy</a:t>
            </a:r>
          </a:p>
          <a:p>
            <a:pPr marL="342900" indent="-342900">
              <a:buFont typeface="Wingdings" panose="05000000000000000000" pitchFamily="2" charset="2"/>
              <a:buChar char="q"/>
            </a:pPr>
            <a:r>
              <a:rPr lang="en-US" sz="3200" dirty="0">
                <a:latin typeface="Bahnschrift" panose="020B0502040204020203" pitchFamily="34" charset="0"/>
              </a:rPr>
              <a:t>Authenticity</a:t>
            </a:r>
          </a:p>
          <a:p>
            <a:pPr marL="342900" indent="-342900">
              <a:buFont typeface="Wingdings" panose="05000000000000000000" pitchFamily="2" charset="2"/>
              <a:buChar char="q"/>
            </a:pPr>
            <a:r>
              <a:rPr lang="en-US" sz="3200" dirty="0">
                <a:latin typeface="Bahnschrift" panose="020B0502040204020203" pitchFamily="34" charset="0"/>
              </a:rPr>
              <a:t>Confidentiality</a:t>
            </a:r>
          </a:p>
          <a:p>
            <a:pPr marL="342900" indent="-342900">
              <a:buFont typeface="Wingdings" panose="05000000000000000000" pitchFamily="2" charset="2"/>
              <a:buChar char="q"/>
            </a:pPr>
            <a:r>
              <a:rPr lang="en-US" sz="3200" dirty="0">
                <a:latin typeface="Bahnschrift" panose="020B0502040204020203" pitchFamily="34" charset="0"/>
              </a:rPr>
              <a:t>Integrity</a:t>
            </a:r>
          </a:p>
          <a:p>
            <a:pPr marL="342900" indent="-342900">
              <a:buFont typeface="Wingdings" panose="05000000000000000000" pitchFamily="2" charset="2"/>
              <a:buChar char="q"/>
            </a:pPr>
            <a:r>
              <a:rPr lang="en-US" sz="3200" dirty="0">
                <a:latin typeface="Bahnschrift" panose="020B0502040204020203" pitchFamily="34" charset="0"/>
              </a:rPr>
              <a:t>Utility (usefulness)</a:t>
            </a:r>
          </a:p>
          <a:p>
            <a:pPr marL="342900" indent="-342900">
              <a:buFont typeface="Wingdings" panose="05000000000000000000" pitchFamily="2" charset="2"/>
              <a:buChar char="q"/>
            </a:pPr>
            <a:r>
              <a:rPr lang="en-US" sz="3200" dirty="0">
                <a:latin typeface="Bahnschrift" panose="020B0502040204020203" pitchFamily="34" charset="0"/>
              </a:rPr>
              <a:t>Possession (control)</a:t>
            </a:r>
          </a:p>
        </p:txBody>
      </p:sp>
    </p:spTree>
    <p:extLst>
      <p:ext uri="{BB962C8B-B14F-4D97-AF65-F5344CB8AC3E}">
        <p14:creationId xmlns:p14="http://schemas.microsoft.com/office/powerpoint/2010/main" val="21588617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GB" altLang="en-US" dirty="0">
                <a:latin typeface="Bahnschrift SemiBold" panose="020B0502040204020203" pitchFamily="34" charset="0"/>
              </a:rPr>
              <a:t>Critical Characteristics of Information</a:t>
            </a:r>
            <a:endParaRPr lang="en-US" dirty="0">
              <a:latin typeface="Bahnschrift SemiBold" panose="020B0502040204020203" pitchFamily="34" charset="0"/>
            </a:endParaRPr>
          </a:p>
        </p:txBody>
      </p:sp>
      <p:sp>
        <p:nvSpPr>
          <p:cNvPr id="3" name="Content Placeholder 2"/>
          <p:cNvSpPr>
            <a:spLocks noGrp="1"/>
          </p:cNvSpPr>
          <p:nvPr>
            <p:ph idx="1"/>
          </p:nvPr>
        </p:nvSpPr>
        <p:spPr>
          <a:xfrm>
            <a:off x="0" y="1143000"/>
            <a:ext cx="9144000" cy="5105400"/>
          </a:xfrm>
        </p:spPr>
        <p:txBody>
          <a:bodyPr>
            <a:normAutofit fontScale="77500" lnSpcReduction="20000"/>
          </a:bodyPr>
          <a:lstStyle/>
          <a:p>
            <a:pPr marL="0" indent="0">
              <a:spcBef>
                <a:spcPts val="600"/>
              </a:spcBef>
              <a:buNone/>
            </a:pPr>
            <a:r>
              <a:rPr lang="en-GB" altLang="en-US" sz="3300" dirty="0">
                <a:latin typeface="Bahnschrift" panose="020B0502040204020203" pitchFamily="34" charset="0"/>
              </a:rPr>
              <a:t>The value of information comes from the characteristics it possesses: </a:t>
            </a:r>
          </a:p>
          <a:p>
            <a:pPr lvl="1">
              <a:spcBef>
                <a:spcPts val="600"/>
              </a:spcBef>
              <a:buFont typeface="Wingdings" panose="05000000000000000000" pitchFamily="2" charset="2"/>
              <a:buChar char="q"/>
            </a:pPr>
            <a:r>
              <a:rPr lang="en-GB" altLang="en-US" sz="2800" dirty="0">
                <a:latin typeface="Bahnschrift" panose="020B0502040204020203" pitchFamily="34" charset="0"/>
              </a:rPr>
              <a:t>Availability</a:t>
            </a:r>
          </a:p>
          <a:p>
            <a:pPr lvl="2">
              <a:spcBef>
                <a:spcPts val="600"/>
              </a:spcBef>
            </a:pPr>
            <a:r>
              <a:rPr lang="en-US" altLang="en-US" sz="2800" dirty="0">
                <a:latin typeface="Bahnschrift" panose="020B0502040204020203" pitchFamily="34" charset="0"/>
              </a:rPr>
              <a:t>Enables authorized users or computers to access information without interference or  obstruction and to receive it in the required format</a:t>
            </a:r>
            <a:endParaRPr lang="en-GB" altLang="en-US" sz="2800" dirty="0">
              <a:latin typeface="Bahnschrift" panose="020B0502040204020203" pitchFamily="34" charset="0"/>
            </a:endParaRPr>
          </a:p>
          <a:p>
            <a:pPr lvl="1">
              <a:spcBef>
                <a:spcPts val="600"/>
              </a:spcBef>
              <a:buFont typeface="Wingdings" panose="05000000000000000000" pitchFamily="2" charset="2"/>
              <a:buChar char="q"/>
            </a:pPr>
            <a:r>
              <a:rPr lang="en-GB" altLang="en-US" sz="2800" dirty="0">
                <a:latin typeface="Bahnschrift" panose="020B0502040204020203" pitchFamily="34" charset="0"/>
              </a:rPr>
              <a:t>Accuracy</a:t>
            </a:r>
          </a:p>
          <a:p>
            <a:pPr lvl="2">
              <a:spcBef>
                <a:spcPts val="600"/>
              </a:spcBef>
            </a:pPr>
            <a:r>
              <a:rPr lang="en-US" altLang="en-US" sz="2800" dirty="0">
                <a:latin typeface="Bahnschrift" panose="020B0502040204020203" pitchFamily="34" charset="0"/>
              </a:rPr>
              <a:t>Accuracy : When it is free from mistakes or errors and  it has the value that user expects [Bank Balance]</a:t>
            </a:r>
          </a:p>
          <a:p>
            <a:pPr lvl="1">
              <a:spcBef>
                <a:spcPts val="600"/>
              </a:spcBef>
              <a:buFont typeface="Wingdings" panose="05000000000000000000" pitchFamily="2" charset="2"/>
              <a:buChar char="q"/>
            </a:pPr>
            <a:r>
              <a:rPr lang="en-GB" altLang="en-US" sz="2800" dirty="0">
                <a:latin typeface="Bahnschrift" panose="020B0502040204020203" pitchFamily="34" charset="0"/>
              </a:rPr>
              <a:t>Authenticity</a:t>
            </a:r>
          </a:p>
          <a:p>
            <a:pPr lvl="2">
              <a:spcBef>
                <a:spcPts val="600"/>
              </a:spcBef>
            </a:pPr>
            <a:r>
              <a:rPr lang="en-US" altLang="en-US" sz="2800" dirty="0">
                <a:latin typeface="Bahnschrift" panose="020B0502040204020203" pitchFamily="34" charset="0"/>
              </a:rPr>
              <a:t>The Quality or State of being genuine  or Original, rather than a Reproduction or Fabrication [Email spoofing]</a:t>
            </a:r>
            <a:endParaRPr lang="en-GB" altLang="en-US" sz="2800" dirty="0">
              <a:latin typeface="Bahnschrift" panose="020B0502040204020203" pitchFamily="34" charset="0"/>
            </a:endParaRPr>
          </a:p>
          <a:p>
            <a:pPr lvl="1">
              <a:spcBef>
                <a:spcPts val="600"/>
              </a:spcBef>
              <a:buFont typeface="Wingdings" panose="05000000000000000000" pitchFamily="2" charset="2"/>
              <a:buChar char="q"/>
            </a:pPr>
            <a:r>
              <a:rPr lang="en-GB" altLang="en-US" sz="2800" dirty="0">
                <a:latin typeface="Bahnschrift" panose="020B0502040204020203" pitchFamily="34" charset="0"/>
              </a:rPr>
              <a:t>Confidentiality</a:t>
            </a:r>
          </a:p>
          <a:p>
            <a:pPr marR="8255" lvl="2">
              <a:spcBef>
                <a:spcPts val="600"/>
              </a:spcBef>
              <a:buSzPct val="114583"/>
              <a:tabLst>
                <a:tab pos="298450" algn="l"/>
              </a:tabLst>
            </a:pPr>
            <a:r>
              <a:rPr lang="en-US" sz="2800" dirty="0">
                <a:latin typeface="Bahnschrift" panose="020B0502040204020203" pitchFamily="34" charset="0"/>
              </a:rPr>
              <a:t>Prevented from the disclosure or exposure  to unauthorized individuals or systems [bits &amp; pieces of info /  Salami theft]</a:t>
            </a:r>
          </a:p>
          <a:p>
            <a:pPr lvl="1">
              <a:spcBef>
                <a:spcPts val="600"/>
              </a:spcBef>
            </a:pPr>
            <a:endParaRPr lang="en-GB" altLang="en-US" sz="2600" dirty="0"/>
          </a:p>
        </p:txBody>
      </p:sp>
    </p:spTree>
    <p:extLst>
      <p:ext uri="{BB962C8B-B14F-4D97-AF65-F5344CB8AC3E}">
        <p14:creationId xmlns:p14="http://schemas.microsoft.com/office/powerpoint/2010/main" val="2751961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fontScale="90000"/>
          </a:bodyPr>
          <a:lstStyle/>
          <a:p>
            <a:r>
              <a:rPr lang="en-GB" altLang="en-US" dirty="0">
                <a:latin typeface="Bahnschrift SemiBold" panose="020B0502040204020203" pitchFamily="34" charset="0"/>
              </a:rPr>
              <a:t>Critical Characteristics of Information (</a:t>
            </a:r>
            <a:r>
              <a:rPr lang="en-GB" altLang="en-US" dirty="0" err="1">
                <a:latin typeface="Bahnschrift SemiBold" panose="020B0502040204020203" pitchFamily="34" charset="0"/>
              </a:rPr>
              <a:t>Contd</a:t>
            </a:r>
            <a:r>
              <a:rPr lang="en-GB" altLang="en-US" dirty="0">
                <a:latin typeface="Bahnschrift SemiBold" panose="020B0502040204020203" pitchFamily="34" charset="0"/>
              </a:rPr>
              <a:t>…)</a:t>
            </a:r>
            <a:endParaRPr lang="en-US" dirty="0">
              <a:latin typeface="Bahnschrift SemiBold" panose="020B0502040204020203" pitchFamily="34" charset="0"/>
            </a:endParaRPr>
          </a:p>
        </p:txBody>
      </p:sp>
      <p:sp>
        <p:nvSpPr>
          <p:cNvPr id="3" name="Content Placeholder 2"/>
          <p:cNvSpPr>
            <a:spLocks noGrp="1"/>
          </p:cNvSpPr>
          <p:nvPr>
            <p:ph idx="1"/>
          </p:nvPr>
        </p:nvSpPr>
        <p:spPr>
          <a:xfrm>
            <a:off x="0" y="1143000"/>
            <a:ext cx="9144000" cy="5105400"/>
          </a:xfrm>
        </p:spPr>
        <p:txBody>
          <a:bodyPr>
            <a:normAutofit fontScale="92500"/>
          </a:bodyPr>
          <a:lstStyle/>
          <a:p>
            <a:pPr marL="0" indent="0">
              <a:spcBef>
                <a:spcPts val="600"/>
              </a:spcBef>
              <a:buNone/>
            </a:pPr>
            <a:r>
              <a:rPr lang="en-GB" altLang="en-US" sz="3600" dirty="0">
                <a:latin typeface="Bahnschrift" panose="020B0502040204020203" pitchFamily="34" charset="0"/>
              </a:rPr>
              <a:t>The value of information comes from the characteristics it possesses: </a:t>
            </a:r>
          </a:p>
          <a:p>
            <a:pPr lvl="1">
              <a:spcBef>
                <a:spcPts val="600"/>
              </a:spcBef>
              <a:buFont typeface="Wingdings" panose="05000000000000000000" pitchFamily="2" charset="2"/>
              <a:buChar char="q"/>
            </a:pPr>
            <a:r>
              <a:rPr lang="en-GB" altLang="en-US" sz="3200" dirty="0">
                <a:latin typeface="Bahnschrift" panose="020B0502040204020203" pitchFamily="34" charset="0"/>
              </a:rPr>
              <a:t>Integrity</a:t>
            </a:r>
          </a:p>
          <a:p>
            <a:pPr marR="8255" lvl="2">
              <a:spcBef>
                <a:spcPts val="600"/>
              </a:spcBef>
              <a:buSzPct val="114583"/>
              <a:tabLst>
                <a:tab pos="298450" algn="l"/>
              </a:tabLst>
            </a:pPr>
            <a:r>
              <a:rPr lang="en-US" sz="2800" dirty="0">
                <a:latin typeface="Bahnschrift" panose="020B0502040204020203" pitchFamily="34" charset="0"/>
              </a:rPr>
              <a:t>It is Whole, complete and uncorrupted [file  hashing]</a:t>
            </a:r>
          </a:p>
          <a:p>
            <a:pPr lvl="1">
              <a:spcBef>
                <a:spcPts val="600"/>
              </a:spcBef>
              <a:buFont typeface="Wingdings" panose="05000000000000000000" pitchFamily="2" charset="2"/>
              <a:buChar char="q"/>
            </a:pPr>
            <a:r>
              <a:rPr lang="en-GB" altLang="en-US" sz="3200" dirty="0">
                <a:latin typeface="Bahnschrift" panose="020B0502040204020203" pitchFamily="34" charset="0"/>
              </a:rPr>
              <a:t>Utility</a:t>
            </a:r>
          </a:p>
          <a:p>
            <a:pPr marR="8255" lvl="2">
              <a:spcBef>
                <a:spcPts val="600"/>
              </a:spcBef>
              <a:buSzPct val="114583"/>
              <a:tabLst>
                <a:tab pos="298450" algn="l"/>
              </a:tabLst>
            </a:pPr>
            <a:r>
              <a:rPr lang="en-US" sz="3200" dirty="0">
                <a:latin typeface="Bahnschrift" panose="020B0502040204020203" pitchFamily="34" charset="0"/>
              </a:rPr>
              <a:t>The quality or state of having value for some  purpose or end</a:t>
            </a:r>
          </a:p>
          <a:p>
            <a:pPr lvl="1">
              <a:spcBef>
                <a:spcPts val="600"/>
              </a:spcBef>
              <a:buFont typeface="Wingdings" panose="05000000000000000000" pitchFamily="2" charset="2"/>
              <a:buChar char="q"/>
            </a:pPr>
            <a:r>
              <a:rPr lang="en-GB" altLang="en-US" sz="3200" dirty="0">
                <a:latin typeface="Bahnschrift" panose="020B0502040204020203" pitchFamily="34" charset="0"/>
              </a:rPr>
              <a:t>Possession</a:t>
            </a:r>
          </a:p>
          <a:p>
            <a:pPr marR="8255" lvl="2">
              <a:spcBef>
                <a:spcPts val="600"/>
              </a:spcBef>
              <a:buSzPct val="114583"/>
              <a:tabLst>
                <a:tab pos="298450" algn="l"/>
              </a:tabLst>
            </a:pPr>
            <a:r>
              <a:rPr lang="en-US" sz="2800" dirty="0">
                <a:latin typeface="Bahnschrift" panose="020B0502040204020203" pitchFamily="34" charset="0"/>
              </a:rPr>
              <a:t>The quality or state of having ownership or  control of  some object or item</a:t>
            </a:r>
            <a:endParaRPr lang="en-GB" altLang="en-US" sz="2800" dirty="0">
              <a:latin typeface="Bahnschrift" panose="020B0502040204020203" pitchFamily="34" charset="0"/>
            </a:endParaRPr>
          </a:p>
          <a:p>
            <a:pPr lvl="1">
              <a:spcBef>
                <a:spcPts val="600"/>
              </a:spcBef>
            </a:pPr>
            <a:endParaRPr lang="en-GB" altLang="en-US" sz="2600" dirty="0"/>
          </a:p>
        </p:txBody>
      </p:sp>
    </p:spTree>
    <p:extLst>
      <p:ext uri="{BB962C8B-B14F-4D97-AF65-F5344CB8AC3E}">
        <p14:creationId xmlns:p14="http://schemas.microsoft.com/office/powerpoint/2010/main" val="34537272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1813C13F-6CC0-4D51-AEEE-ED9D7C7EF017}"/>
              </a:ext>
            </a:extLst>
          </p:cNvPr>
          <p:cNvPicPr>
            <a:picLocks noChangeAspect="1"/>
          </p:cNvPicPr>
          <p:nvPr/>
        </p:nvPicPr>
        <p:blipFill>
          <a:blip r:embed="rId3">
            <a:extLst>
              <a:ext uri="{28A0092B-C50C-407E-A947-70E740481C1C}">
                <a14:useLocalDpi xmlns:a14="http://schemas.microsoft.com/office/drawing/2010/main" val="0"/>
              </a:ext>
            </a:extLst>
          </a:blip>
          <a:srcRect l="10870" t="2174" r="8694" b="10870"/>
          <a:stretch>
            <a:fillRect/>
          </a:stretch>
        </p:blipFill>
        <p:spPr bwMode="auto">
          <a:xfrm>
            <a:off x="5638800" y="1676400"/>
            <a:ext cx="3505200" cy="387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chor="ctr">
            <a:normAutofit/>
          </a:bodyPr>
          <a:lstStyle/>
          <a:p>
            <a:r>
              <a:rPr lang="en-GB" altLang="en-US" dirty="0">
                <a:latin typeface="Bahnschrift SemiBold" panose="020B0502040204020203" pitchFamily="34" charset="0"/>
              </a:rPr>
              <a:t>Characteristics of IS Policy</a:t>
            </a:r>
            <a:endParaRPr lang="en-US" dirty="0">
              <a:latin typeface="Bahnschrift SemiBold" panose="020B0502040204020203" pitchFamily="34" charset="0"/>
            </a:endParaRPr>
          </a:p>
        </p:txBody>
      </p:sp>
      <p:sp>
        <p:nvSpPr>
          <p:cNvPr id="3" name="Content Placeholder 2"/>
          <p:cNvSpPr>
            <a:spLocks noGrp="1"/>
          </p:cNvSpPr>
          <p:nvPr>
            <p:ph idx="1"/>
          </p:nvPr>
        </p:nvSpPr>
        <p:spPr>
          <a:xfrm>
            <a:off x="0" y="1143000"/>
            <a:ext cx="6248400" cy="5181600"/>
          </a:xfrm>
        </p:spPr>
        <p:txBody>
          <a:bodyPr>
            <a:normAutofit fontScale="55000" lnSpcReduction="20000"/>
          </a:bodyPr>
          <a:lstStyle/>
          <a:p>
            <a:pPr marL="228600" marR="8255" lvl="2">
              <a:lnSpc>
                <a:spcPct val="120000"/>
              </a:lnSpc>
              <a:spcBef>
                <a:spcPts val="0"/>
              </a:spcBef>
              <a:buSzPct val="114583"/>
              <a:tabLst>
                <a:tab pos="298450" algn="l"/>
              </a:tabLst>
            </a:pPr>
            <a:r>
              <a:rPr lang="en-US" altLang="en-US" sz="4700" b="1" dirty="0">
                <a:solidFill>
                  <a:srgbClr val="FF0000"/>
                </a:solidFill>
                <a:latin typeface="Bahnschrift" panose="020B0502040204020203" pitchFamily="34" charset="0"/>
              </a:rPr>
              <a:t>Endorsed</a:t>
            </a:r>
            <a:r>
              <a:rPr lang="en-US" altLang="en-US" sz="4700" dirty="0">
                <a:latin typeface="Bahnschrift" panose="020B0502040204020203" pitchFamily="34" charset="0"/>
              </a:rPr>
              <a:t> – The policy has the  support of management.</a:t>
            </a:r>
          </a:p>
          <a:p>
            <a:pPr marL="228600" marR="8255" lvl="2">
              <a:lnSpc>
                <a:spcPct val="120000"/>
              </a:lnSpc>
              <a:spcBef>
                <a:spcPts val="0"/>
              </a:spcBef>
              <a:buSzPct val="114583"/>
              <a:tabLst>
                <a:tab pos="298450" algn="l"/>
              </a:tabLst>
            </a:pPr>
            <a:r>
              <a:rPr lang="en-US" altLang="en-US" sz="4700" b="1" dirty="0">
                <a:solidFill>
                  <a:srgbClr val="FF0000"/>
                </a:solidFill>
                <a:latin typeface="Bahnschrift" panose="020B0502040204020203" pitchFamily="34" charset="0"/>
              </a:rPr>
              <a:t>Relevant</a:t>
            </a:r>
            <a:r>
              <a:rPr lang="en-US" altLang="en-US" sz="4700" dirty="0">
                <a:latin typeface="Bahnschrift" panose="020B0502040204020203" pitchFamily="34" charset="0"/>
              </a:rPr>
              <a:t> - The policy is applicable to the organization</a:t>
            </a:r>
          </a:p>
          <a:p>
            <a:pPr marL="228600" marR="8255" lvl="2">
              <a:lnSpc>
                <a:spcPct val="120000"/>
              </a:lnSpc>
              <a:spcBef>
                <a:spcPts val="0"/>
              </a:spcBef>
              <a:buSzPct val="114583"/>
              <a:tabLst>
                <a:tab pos="298450" algn="l"/>
              </a:tabLst>
            </a:pPr>
            <a:r>
              <a:rPr lang="en-US" altLang="en-US" sz="4700" b="1" dirty="0">
                <a:solidFill>
                  <a:srgbClr val="FF0000"/>
                </a:solidFill>
                <a:latin typeface="Bahnschrift" panose="020B0502040204020203" pitchFamily="34" charset="0"/>
              </a:rPr>
              <a:t>Realistic</a:t>
            </a:r>
            <a:r>
              <a:rPr lang="en-US" altLang="en-US" sz="4700" dirty="0">
                <a:latin typeface="Bahnschrift" panose="020B0502040204020203" pitchFamily="34" charset="0"/>
              </a:rPr>
              <a:t> – The policy makes sense</a:t>
            </a:r>
          </a:p>
          <a:p>
            <a:pPr marL="228600" marR="8255" lvl="2">
              <a:lnSpc>
                <a:spcPct val="120000"/>
              </a:lnSpc>
              <a:spcBef>
                <a:spcPts val="0"/>
              </a:spcBef>
              <a:buSzPct val="114583"/>
              <a:tabLst>
                <a:tab pos="298450" algn="l"/>
              </a:tabLst>
            </a:pPr>
            <a:r>
              <a:rPr lang="en-US" altLang="en-US" sz="4700" b="1" dirty="0">
                <a:solidFill>
                  <a:srgbClr val="FF0000"/>
                </a:solidFill>
                <a:latin typeface="Bahnschrift" panose="020B0502040204020203" pitchFamily="34" charset="0"/>
              </a:rPr>
              <a:t>Attainable </a:t>
            </a:r>
            <a:r>
              <a:rPr lang="en-US" altLang="en-US" sz="4700" dirty="0">
                <a:latin typeface="Bahnschrift" panose="020B0502040204020203" pitchFamily="34" charset="0"/>
              </a:rPr>
              <a:t>– The policy can be successfully implemented</a:t>
            </a:r>
          </a:p>
          <a:p>
            <a:pPr marL="228600" marR="8255" lvl="2">
              <a:lnSpc>
                <a:spcPct val="120000"/>
              </a:lnSpc>
              <a:spcBef>
                <a:spcPts val="0"/>
              </a:spcBef>
              <a:buSzPct val="114583"/>
              <a:tabLst>
                <a:tab pos="298450" algn="l"/>
              </a:tabLst>
            </a:pPr>
            <a:r>
              <a:rPr lang="en-US" altLang="en-US" sz="4700" b="1" dirty="0">
                <a:solidFill>
                  <a:srgbClr val="FF0000"/>
                </a:solidFill>
                <a:latin typeface="Bahnschrift" panose="020B0502040204020203" pitchFamily="34" charset="0"/>
              </a:rPr>
              <a:t>Adaptable </a:t>
            </a:r>
            <a:r>
              <a:rPr lang="en-US" altLang="en-US" sz="4700" dirty="0">
                <a:latin typeface="Bahnschrift" panose="020B0502040204020203" pitchFamily="34" charset="0"/>
              </a:rPr>
              <a:t>– The policy can accommodate change</a:t>
            </a:r>
          </a:p>
          <a:p>
            <a:pPr marL="228600" marR="8255" lvl="2">
              <a:lnSpc>
                <a:spcPct val="120000"/>
              </a:lnSpc>
              <a:spcBef>
                <a:spcPts val="0"/>
              </a:spcBef>
              <a:buSzPct val="114583"/>
              <a:tabLst>
                <a:tab pos="298450" algn="l"/>
              </a:tabLst>
            </a:pPr>
            <a:r>
              <a:rPr lang="en-US" altLang="en-US" sz="4700" b="1" dirty="0">
                <a:solidFill>
                  <a:srgbClr val="FF0000"/>
                </a:solidFill>
                <a:latin typeface="Bahnschrift" panose="020B0502040204020203" pitchFamily="34" charset="0"/>
              </a:rPr>
              <a:t>Enforceable</a:t>
            </a:r>
            <a:r>
              <a:rPr lang="en-US" altLang="en-US" sz="4700" dirty="0">
                <a:latin typeface="Bahnschrift" panose="020B0502040204020203" pitchFamily="34" charset="0"/>
              </a:rPr>
              <a:t> – The policy is statutory.</a:t>
            </a:r>
          </a:p>
          <a:p>
            <a:pPr marL="228600" marR="8255" lvl="2">
              <a:lnSpc>
                <a:spcPct val="120000"/>
              </a:lnSpc>
              <a:spcBef>
                <a:spcPts val="0"/>
              </a:spcBef>
              <a:buSzPct val="114583"/>
              <a:tabLst>
                <a:tab pos="298450" algn="l"/>
              </a:tabLst>
            </a:pPr>
            <a:r>
              <a:rPr lang="en-US" altLang="en-US" sz="4700" b="1" dirty="0">
                <a:solidFill>
                  <a:srgbClr val="FF0000"/>
                </a:solidFill>
                <a:latin typeface="Bahnschrift" panose="020B0502040204020203" pitchFamily="34" charset="0"/>
              </a:rPr>
              <a:t>Inclusive</a:t>
            </a:r>
            <a:r>
              <a:rPr lang="en-US" altLang="en-US" sz="4700" dirty="0">
                <a:latin typeface="Bahnschrift" panose="020B0502040204020203" pitchFamily="34" charset="0"/>
              </a:rPr>
              <a:t> – The policy scope includes all relevant parties.</a:t>
            </a:r>
          </a:p>
          <a:p>
            <a:pPr lvl="1">
              <a:spcBef>
                <a:spcPts val="600"/>
              </a:spcBef>
            </a:pPr>
            <a:endParaRPr lang="en-GB" altLang="en-US" sz="2600" dirty="0"/>
          </a:p>
        </p:txBody>
      </p:sp>
    </p:spTree>
    <p:extLst>
      <p:ext uri="{BB962C8B-B14F-4D97-AF65-F5344CB8AC3E}">
        <p14:creationId xmlns:p14="http://schemas.microsoft.com/office/powerpoint/2010/main" val="1575123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E36B55-D99F-497E-9684-636E28B0C26B}"/>
              </a:ext>
            </a:extLst>
          </p:cNvPr>
          <p:cNvSpPr>
            <a:spLocks noGrp="1"/>
          </p:cNvSpPr>
          <p:nvPr>
            <p:ph type="title"/>
          </p:nvPr>
        </p:nvSpPr>
        <p:spPr/>
        <p:txBody>
          <a:bodyPr/>
          <a:lstStyle/>
          <a:p>
            <a:r>
              <a:rPr lang="en-US" b="1" dirty="0"/>
              <a:t>NSTISSC Security Model</a:t>
            </a:r>
          </a:p>
        </p:txBody>
      </p:sp>
      <p:sp>
        <p:nvSpPr>
          <p:cNvPr id="5" name="TextBox 4">
            <a:extLst>
              <a:ext uri="{FF2B5EF4-FFF2-40B4-BE49-F238E27FC236}">
                <a16:creationId xmlns:a16="http://schemas.microsoft.com/office/drawing/2014/main" id="{0F177B4E-C8CC-4D8B-9004-1BCF77CA7FEE}"/>
              </a:ext>
            </a:extLst>
          </p:cNvPr>
          <p:cNvSpPr txBox="1"/>
          <p:nvPr/>
        </p:nvSpPr>
        <p:spPr>
          <a:xfrm>
            <a:off x="182880" y="1524000"/>
            <a:ext cx="8915400" cy="3539430"/>
          </a:xfrm>
          <a:prstGeom prst="rect">
            <a:avLst/>
          </a:prstGeom>
          <a:noFill/>
        </p:spPr>
        <p:txBody>
          <a:bodyPr wrap="square">
            <a:spAutoFit/>
          </a:bodyPr>
          <a:lstStyle/>
          <a:p>
            <a:pPr marL="298450" marR="13335" indent="-285750">
              <a:spcBef>
                <a:spcPts val="0"/>
              </a:spcBef>
              <a:buClr>
                <a:srgbClr val="003366"/>
              </a:buClr>
              <a:buSzPct val="115000"/>
              <a:buFont typeface="Trebuchet MS"/>
              <a:buChar char="▪"/>
              <a:tabLst>
                <a:tab pos="297815" algn="l"/>
                <a:tab pos="298450" algn="l"/>
              </a:tabLst>
            </a:pPr>
            <a:r>
              <a:rPr lang="en-US" sz="3200" spc="-170" dirty="0">
                <a:latin typeface="Bahnschrift" panose="020B0502040204020203" pitchFamily="34" charset="0"/>
                <a:cs typeface="Arial MT"/>
              </a:rPr>
              <a:t>National</a:t>
            </a:r>
            <a:r>
              <a:rPr lang="en-US" sz="3200" spc="204" dirty="0">
                <a:latin typeface="Bahnschrift" panose="020B0502040204020203" pitchFamily="34" charset="0"/>
                <a:cs typeface="Arial MT"/>
              </a:rPr>
              <a:t> </a:t>
            </a:r>
            <a:r>
              <a:rPr lang="en-US" sz="3200" spc="-165" dirty="0">
                <a:latin typeface="Bahnschrift" panose="020B0502040204020203" pitchFamily="34" charset="0"/>
                <a:cs typeface="Arial MT"/>
              </a:rPr>
              <a:t>Security</a:t>
            </a:r>
            <a:r>
              <a:rPr lang="en-US" sz="3200" spc="220" dirty="0">
                <a:latin typeface="Bahnschrift" panose="020B0502040204020203" pitchFamily="34" charset="0"/>
                <a:cs typeface="Arial MT"/>
              </a:rPr>
              <a:t> </a:t>
            </a:r>
            <a:r>
              <a:rPr lang="en-US" sz="3200" spc="-185" dirty="0">
                <a:latin typeface="Bahnschrift" panose="020B0502040204020203" pitchFamily="34" charset="0"/>
                <a:cs typeface="Arial MT"/>
              </a:rPr>
              <a:t>Telecommunications,</a:t>
            </a:r>
            <a:r>
              <a:rPr lang="en-US" sz="3200" spc="-155" dirty="0">
                <a:latin typeface="Bahnschrift" panose="020B0502040204020203" pitchFamily="34" charset="0"/>
                <a:cs typeface="Arial MT"/>
              </a:rPr>
              <a:t> </a:t>
            </a:r>
            <a:r>
              <a:rPr lang="en-US" sz="3200" spc="-204" dirty="0">
                <a:latin typeface="Bahnschrift" panose="020B0502040204020203" pitchFamily="34" charset="0"/>
                <a:cs typeface="Arial MT"/>
              </a:rPr>
              <a:t>and</a:t>
            </a:r>
            <a:r>
              <a:rPr lang="en-US" sz="3200" spc="-135" dirty="0">
                <a:latin typeface="Bahnschrift" panose="020B0502040204020203" pitchFamily="34" charset="0"/>
                <a:cs typeface="Arial MT"/>
              </a:rPr>
              <a:t> </a:t>
            </a:r>
            <a:r>
              <a:rPr lang="en-US" sz="3200" spc="-170" dirty="0">
                <a:latin typeface="Bahnschrift" panose="020B0502040204020203" pitchFamily="34" charset="0"/>
                <a:cs typeface="Arial MT"/>
              </a:rPr>
              <a:t>Information</a:t>
            </a:r>
            <a:r>
              <a:rPr lang="en-US" sz="3200" spc="204" dirty="0">
                <a:latin typeface="Bahnschrift" panose="020B0502040204020203" pitchFamily="34" charset="0"/>
                <a:cs typeface="Arial MT"/>
              </a:rPr>
              <a:t> </a:t>
            </a:r>
            <a:r>
              <a:rPr lang="en-US" sz="3200" spc="-200" dirty="0">
                <a:latin typeface="Bahnschrift" panose="020B0502040204020203" pitchFamily="34" charset="0"/>
                <a:cs typeface="Arial MT"/>
              </a:rPr>
              <a:t>Systems</a:t>
            </a:r>
            <a:r>
              <a:rPr lang="en-US" sz="3200" spc="-140" dirty="0">
                <a:latin typeface="Bahnschrift" panose="020B0502040204020203" pitchFamily="34" charset="0"/>
                <a:cs typeface="Arial MT"/>
              </a:rPr>
              <a:t> </a:t>
            </a:r>
            <a:r>
              <a:rPr lang="en-US" sz="3200" spc="-165" dirty="0">
                <a:latin typeface="Bahnschrift" panose="020B0502040204020203" pitchFamily="34" charset="0"/>
                <a:cs typeface="Arial MT"/>
              </a:rPr>
              <a:t>Security </a:t>
            </a:r>
            <a:r>
              <a:rPr lang="en-US" sz="3200" spc="-545" dirty="0">
                <a:latin typeface="Bahnschrift" panose="020B0502040204020203" pitchFamily="34" charset="0"/>
                <a:cs typeface="Arial MT"/>
              </a:rPr>
              <a:t> </a:t>
            </a:r>
            <a:r>
              <a:rPr lang="en-US" sz="3200" spc="-200" dirty="0">
                <a:latin typeface="Bahnschrift" panose="020B0502040204020203" pitchFamily="34" charset="0"/>
                <a:cs typeface="Arial MT"/>
              </a:rPr>
              <a:t>Committee (NSTISSC)</a:t>
            </a:r>
            <a:endParaRPr lang="en-US" sz="3200" dirty="0">
              <a:latin typeface="Bahnschrift" panose="020B0502040204020203" pitchFamily="34" charset="0"/>
              <a:cs typeface="Arial MT"/>
            </a:endParaRPr>
          </a:p>
          <a:p>
            <a:pPr marL="298450" indent="-285750">
              <a:spcBef>
                <a:spcPts val="0"/>
              </a:spcBef>
              <a:buClr>
                <a:srgbClr val="003366"/>
              </a:buClr>
              <a:buSzPct val="115000"/>
              <a:buFont typeface="Trebuchet MS"/>
              <a:buChar char="▪"/>
              <a:tabLst>
                <a:tab pos="297815" algn="l"/>
                <a:tab pos="298450" algn="l"/>
              </a:tabLst>
            </a:pPr>
            <a:r>
              <a:rPr lang="en-US" sz="3200" spc="-200" dirty="0">
                <a:latin typeface="Bahnschrift" panose="020B0502040204020203" pitchFamily="34" charset="0"/>
                <a:cs typeface="Arial MT"/>
              </a:rPr>
              <a:t>Model</a:t>
            </a:r>
            <a:r>
              <a:rPr lang="en-US" sz="3200" spc="-100" dirty="0">
                <a:latin typeface="Bahnschrift" panose="020B0502040204020203" pitchFamily="34" charset="0"/>
                <a:cs typeface="Arial MT"/>
              </a:rPr>
              <a:t> </a:t>
            </a:r>
            <a:r>
              <a:rPr lang="en-US" sz="3200" spc="-145" dirty="0">
                <a:latin typeface="Bahnschrift" panose="020B0502040204020203" pitchFamily="34" charset="0"/>
                <a:cs typeface="Arial MT"/>
              </a:rPr>
              <a:t>for</a:t>
            </a:r>
            <a:r>
              <a:rPr lang="en-US" sz="3200" spc="-95" dirty="0">
                <a:latin typeface="Bahnschrift" panose="020B0502040204020203" pitchFamily="34" charset="0"/>
                <a:cs typeface="Arial MT"/>
              </a:rPr>
              <a:t> </a:t>
            </a:r>
            <a:r>
              <a:rPr lang="en-US" sz="3200" spc="-170" dirty="0">
                <a:latin typeface="Bahnschrift" panose="020B0502040204020203" pitchFamily="34" charset="0"/>
                <a:cs typeface="Arial MT"/>
              </a:rPr>
              <a:t>Information</a:t>
            </a:r>
            <a:r>
              <a:rPr lang="en-US" sz="3200" spc="-95" dirty="0">
                <a:latin typeface="Bahnschrift" panose="020B0502040204020203" pitchFamily="34" charset="0"/>
                <a:cs typeface="Arial MT"/>
              </a:rPr>
              <a:t> </a:t>
            </a:r>
            <a:r>
              <a:rPr lang="en-US" sz="3200" spc="-165" dirty="0">
                <a:latin typeface="Bahnschrift" panose="020B0502040204020203" pitchFamily="34" charset="0"/>
                <a:cs typeface="Arial MT"/>
              </a:rPr>
              <a:t>Security</a:t>
            </a:r>
            <a:r>
              <a:rPr lang="en-US" sz="3200" spc="-80" dirty="0">
                <a:latin typeface="Bahnschrift" panose="020B0502040204020203" pitchFamily="34" charset="0"/>
                <a:cs typeface="Arial MT"/>
              </a:rPr>
              <a:t> </a:t>
            </a:r>
            <a:r>
              <a:rPr lang="en-US" sz="3200" spc="-204" dirty="0">
                <a:latin typeface="Bahnschrift" panose="020B0502040204020203" pitchFamily="34" charset="0"/>
                <a:cs typeface="Arial MT"/>
              </a:rPr>
              <a:t>and</a:t>
            </a:r>
            <a:r>
              <a:rPr lang="en-US" sz="3200" spc="-90" dirty="0">
                <a:latin typeface="Bahnschrift" panose="020B0502040204020203" pitchFamily="34" charset="0"/>
                <a:cs typeface="Arial MT"/>
              </a:rPr>
              <a:t> </a:t>
            </a:r>
            <a:r>
              <a:rPr lang="en-US" sz="3200" spc="-135" dirty="0">
                <a:latin typeface="Bahnschrift" panose="020B0502040204020203" pitchFamily="34" charset="0"/>
                <a:cs typeface="Arial MT"/>
              </a:rPr>
              <a:t>is</a:t>
            </a:r>
            <a:r>
              <a:rPr lang="en-US" sz="3200" spc="-95" dirty="0">
                <a:latin typeface="Bahnschrift" panose="020B0502040204020203" pitchFamily="34" charset="0"/>
                <a:cs typeface="Arial MT"/>
              </a:rPr>
              <a:t> </a:t>
            </a:r>
            <a:r>
              <a:rPr lang="en-US" sz="3200" spc="-200" dirty="0">
                <a:latin typeface="Bahnschrift" panose="020B0502040204020203" pitchFamily="34" charset="0"/>
                <a:cs typeface="Arial MT"/>
              </a:rPr>
              <a:t>becoming</a:t>
            </a:r>
            <a:r>
              <a:rPr lang="en-US" sz="3200" spc="-90" dirty="0">
                <a:latin typeface="Bahnschrift" panose="020B0502040204020203" pitchFamily="34" charset="0"/>
                <a:cs typeface="Arial MT"/>
              </a:rPr>
              <a:t> </a:t>
            </a:r>
            <a:r>
              <a:rPr lang="en-US" sz="3200" spc="-175" dirty="0">
                <a:latin typeface="Bahnschrift" panose="020B0502040204020203" pitchFamily="34" charset="0"/>
                <a:cs typeface="Arial MT"/>
              </a:rPr>
              <a:t>Evaluation</a:t>
            </a:r>
            <a:r>
              <a:rPr lang="en-US" sz="3200" spc="-90" dirty="0">
                <a:latin typeface="Bahnschrift" panose="020B0502040204020203" pitchFamily="34" charset="0"/>
                <a:cs typeface="Arial MT"/>
              </a:rPr>
              <a:t> </a:t>
            </a:r>
            <a:r>
              <a:rPr lang="en-US" sz="3200" spc="-190" dirty="0">
                <a:latin typeface="Bahnschrift" panose="020B0502040204020203" pitchFamily="34" charset="0"/>
                <a:cs typeface="Arial MT"/>
              </a:rPr>
              <a:t>Standard</a:t>
            </a:r>
            <a:endParaRPr lang="en-US" sz="3200" dirty="0">
              <a:latin typeface="Bahnschrift" panose="020B0502040204020203" pitchFamily="34" charset="0"/>
              <a:cs typeface="Arial MT"/>
            </a:endParaRPr>
          </a:p>
          <a:p>
            <a:pPr marL="298450" indent="-285750">
              <a:spcBef>
                <a:spcPts val="0"/>
              </a:spcBef>
              <a:buClr>
                <a:srgbClr val="003366"/>
              </a:buClr>
              <a:buSzPct val="115000"/>
              <a:buFont typeface="Trebuchet MS"/>
              <a:buChar char="▪"/>
              <a:tabLst>
                <a:tab pos="297815" algn="l"/>
                <a:tab pos="298450" algn="l"/>
              </a:tabLst>
            </a:pPr>
            <a:r>
              <a:rPr lang="en-US" sz="3200" spc="-204" dirty="0">
                <a:latin typeface="Bahnschrift" panose="020B0502040204020203" pitchFamily="34" charset="0"/>
                <a:cs typeface="Arial MT"/>
              </a:rPr>
              <a:t>27</a:t>
            </a:r>
            <a:r>
              <a:rPr lang="en-US" sz="3200" spc="-95" dirty="0">
                <a:latin typeface="Bahnschrift" panose="020B0502040204020203" pitchFamily="34" charset="0"/>
                <a:cs typeface="Arial MT"/>
              </a:rPr>
              <a:t> </a:t>
            </a:r>
            <a:r>
              <a:rPr lang="en-US" sz="3200" spc="-165" dirty="0">
                <a:latin typeface="Bahnschrift" panose="020B0502040204020203" pitchFamily="34" charset="0"/>
                <a:cs typeface="Arial MT"/>
              </a:rPr>
              <a:t>Cells</a:t>
            </a:r>
            <a:r>
              <a:rPr lang="en-US" sz="3200" spc="-95" dirty="0">
                <a:latin typeface="Bahnschrift" panose="020B0502040204020203" pitchFamily="34" charset="0"/>
                <a:cs typeface="Arial MT"/>
              </a:rPr>
              <a:t> </a:t>
            </a:r>
            <a:r>
              <a:rPr lang="en-US" sz="3200" spc="-170" dirty="0">
                <a:latin typeface="Bahnschrift" panose="020B0502040204020203" pitchFamily="34" charset="0"/>
                <a:cs typeface="Arial MT"/>
              </a:rPr>
              <a:t>representing</a:t>
            </a:r>
            <a:r>
              <a:rPr lang="en-US" sz="3200" spc="-95" dirty="0">
                <a:latin typeface="Bahnschrift" panose="020B0502040204020203" pitchFamily="34" charset="0"/>
                <a:cs typeface="Arial MT"/>
              </a:rPr>
              <a:t> </a:t>
            </a:r>
            <a:r>
              <a:rPr lang="en-US" sz="3200" spc="-185" dirty="0">
                <a:latin typeface="Bahnschrift" panose="020B0502040204020203" pitchFamily="34" charset="0"/>
                <a:cs typeface="Arial MT"/>
              </a:rPr>
              <a:t>areas</a:t>
            </a:r>
            <a:r>
              <a:rPr lang="en-US" sz="3200" spc="-90" dirty="0">
                <a:latin typeface="Bahnschrift" panose="020B0502040204020203" pitchFamily="34" charset="0"/>
                <a:cs typeface="Arial MT"/>
              </a:rPr>
              <a:t> </a:t>
            </a:r>
            <a:r>
              <a:rPr lang="en-US" sz="3200" spc="-155" dirty="0">
                <a:latin typeface="Bahnschrift" panose="020B0502040204020203" pitchFamily="34" charset="0"/>
                <a:cs typeface="Arial MT"/>
              </a:rPr>
              <a:t>that</a:t>
            </a:r>
            <a:r>
              <a:rPr lang="en-US" sz="3200" spc="-95" dirty="0">
                <a:latin typeface="Bahnschrift" panose="020B0502040204020203" pitchFamily="34" charset="0"/>
                <a:cs typeface="Arial MT"/>
              </a:rPr>
              <a:t> </a:t>
            </a:r>
            <a:r>
              <a:rPr lang="en-US" sz="3200" spc="-200" dirty="0">
                <a:latin typeface="Bahnschrift" panose="020B0502040204020203" pitchFamily="34" charset="0"/>
                <a:cs typeface="Arial MT"/>
              </a:rPr>
              <a:t>must</a:t>
            </a:r>
            <a:r>
              <a:rPr lang="en-US" sz="3200" spc="-95" dirty="0">
                <a:latin typeface="Bahnschrift" panose="020B0502040204020203" pitchFamily="34" charset="0"/>
                <a:cs typeface="Arial MT"/>
              </a:rPr>
              <a:t> </a:t>
            </a:r>
            <a:r>
              <a:rPr lang="en-US" sz="3200" spc="-204" dirty="0">
                <a:latin typeface="Bahnschrift" panose="020B0502040204020203" pitchFamily="34" charset="0"/>
                <a:cs typeface="Arial MT"/>
              </a:rPr>
              <a:t>be</a:t>
            </a:r>
            <a:r>
              <a:rPr lang="en-US" sz="3200" spc="-105" dirty="0">
                <a:latin typeface="Bahnschrift" panose="020B0502040204020203" pitchFamily="34" charset="0"/>
                <a:cs typeface="Arial MT"/>
              </a:rPr>
              <a:t> </a:t>
            </a:r>
            <a:r>
              <a:rPr lang="en-US" sz="3200" spc="-190" dirty="0">
                <a:latin typeface="Bahnschrift" panose="020B0502040204020203" pitchFamily="34" charset="0"/>
                <a:cs typeface="Arial MT"/>
              </a:rPr>
              <a:t>addressed</a:t>
            </a:r>
            <a:r>
              <a:rPr lang="en-US" sz="3200" spc="-90" dirty="0">
                <a:latin typeface="Bahnschrift" panose="020B0502040204020203" pitchFamily="34" charset="0"/>
                <a:cs typeface="Arial MT"/>
              </a:rPr>
              <a:t> i</a:t>
            </a:r>
            <a:r>
              <a:rPr lang="en-US" sz="3200" spc="-204" dirty="0">
                <a:latin typeface="Bahnschrift" panose="020B0502040204020203" pitchFamily="34" charset="0"/>
                <a:cs typeface="Arial MT"/>
              </a:rPr>
              <a:t>n</a:t>
            </a:r>
            <a:r>
              <a:rPr lang="en-US" sz="3200" spc="-95" dirty="0">
                <a:latin typeface="Bahnschrift" panose="020B0502040204020203" pitchFamily="34" charset="0"/>
                <a:cs typeface="Arial MT"/>
              </a:rPr>
              <a:t> </a:t>
            </a:r>
            <a:r>
              <a:rPr lang="en-US" sz="3200" spc="-170" dirty="0">
                <a:latin typeface="Bahnschrift" panose="020B0502040204020203" pitchFamily="34" charset="0"/>
                <a:cs typeface="Arial MT"/>
              </a:rPr>
              <a:t>the</a:t>
            </a:r>
            <a:r>
              <a:rPr lang="en-US" sz="3200" spc="-105" dirty="0">
                <a:latin typeface="Bahnschrift" panose="020B0502040204020203" pitchFamily="34" charset="0"/>
                <a:cs typeface="Arial MT"/>
              </a:rPr>
              <a:t> </a:t>
            </a:r>
            <a:r>
              <a:rPr lang="en-US" sz="3200" spc="-160" dirty="0">
                <a:latin typeface="Bahnschrift" panose="020B0502040204020203" pitchFamily="34" charset="0"/>
                <a:cs typeface="Arial MT"/>
              </a:rPr>
              <a:t>security</a:t>
            </a:r>
            <a:r>
              <a:rPr lang="en-US" sz="3200" spc="-85" dirty="0">
                <a:latin typeface="Bahnschrift" panose="020B0502040204020203" pitchFamily="34" charset="0"/>
                <a:cs typeface="Arial MT"/>
              </a:rPr>
              <a:t> </a:t>
            </a:r>
            <a:r>
              <a:rPr lang="en-US" sz="3200" spc="-185" dirty="0">
                <a:latin typeface="Bahnschrift" panose="020B0502040204020203" pitchFamily="34" charset="0"/>
                <a:cs typeface="Arial MT"/>
              </a:rPr>
              <a:t>process</a:t>
            </a:r>
            <a:endParaRPr lang="en-US" sz="3200" dirty="0">
              <a:latin typeface="Bahnschrift" panose="020B0502040204020203" pitchFamily="34" charset="0"/>
              <a:cs typeface="Arial MT"/>
            </a:endParaRPr>
          </a:p>
        </p:txBody>
      </p:sp>
    </p:spTree>
    <p:extLst>
      <p:ext uri="{BB962C8B-B14F-4D97-AF65-F5344CB8AC3E}">
        <p14:creationId xmlns:p14="http://schemas.microsoft.com/office/powerpoint/2010/main" val="36157866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1143000"/>
          </a:xfrm>
        </p:spPr>
        <p:txBody>
          <a:bodyPr anchor="ctr">
            <a:normAutofit/>
          </a:bodyPr>
          <a:lstStyle/>
          <a:p>
            <a:pPr marL="0" indent="0"/>
            <a:r>
              <a:rPr lang="en-US" b="1" dirty="0"/>
              <a:t>Figure 1-9  </a:t>
            </a:r>
            <a:r>
              <a:rPr lang="en-US" dirty="0"/>
              <a:t>The </a:t>
            </a:r>
            <a:r>
              <a:rPr lang="en-US" dirty="0" err="1"/>
              <a:t>McCumber</a:t>
            </a:r>
            <a:r>
              <a:rPr lang="en-US" dirty="0"/>
              <a:t> Cube</a:t>
            </a:r>
            <a:endParaRPr lang="en-US" baseline="30000" dirty="0"/>
          </a:p>
        </p:txBody>
      </p:sp>
      <p:pic>
        <p:nvPicPr>
          <p:cNvPr id="4098" name="Picture 2" descr="A figure shows a graph and a cuboid. In the graph, x-axis is labeled as, “Storage Processing Transmission” and y-axis is labeled as, “Confidentiality, Integrity and Availability.” The graph increases linearly and is labeled as, “Policy Education Technology.” A cuboid is shown on the right with shaded portion on the front view. The horizontal edge on the front view is labeled as, “Storage Processing Transmission” and the vertical edge is labeled as, “Confidentiality, Integrity and Availability.” The edge on the left of top view of the cube surface is labeled as, “Policy Education Technology.”&#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064" y="838200"/>
            <a:ext cx="8859872" cy="363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B7F10F05-EB3F-4182-B163-9999E96DB58E}"/>
              </a:ext>
            </a:extLst>
          </p:cNvPr>
          <p:cNvSpPr txBox="1"/>
          <p:nvPr/>
        </p:nvSpPr>
        <p:spPr>
          <a:xfrm>
            <a:off x="304800" y="4496586"/>
            <a:ext cx="8839200" cy="1569660"/>
          </a:xfrm>
          <a:prstGeom prst="rect">
            <a:avLst/>
          </a:prstGeom>
          <a:noFill/>
        </p:spPr>
        <p:txBody>
          <a:bodyPr wrap="square">
            <a:spAutoFit/>
          </a:bodyPr>
          <a:lstStyle/>
          <a:p>
            <a:pPr marL="342900" indent="-342900" eaLnBrk="1" hangingPunct="1">
              <a:buFont typeface="Wingdings" panose="05000000000000000000" pitchFamily="2" charset="2"/>
              <a:buChar char="§"/>
            </a:pPr>
            <a:r>
              <a:rPr lang="en-US" altLang="zh-TW" dirty="0"/>
              <a:t>Intersection of information states (x-axis)</a:t>
            </a:r>
          </a:p>
          <a:p>
            <a:pPr marL="342900" indent="-342900" eaLnBrk="1" hangingPunct="1">
              <a:buFont typeface="Wingdings" panose="05000000000000000000" pitchFamily="2" charset="2"/>
              <a:buChar char="§"/>
            </a:pPr>
            <a:r>
              <a:rPr lang="en-US" altLang="zh-TW" dirty="0"/>
              <a:t>Key objectives of C.I.A. (y-axis), and</a:t>
            </a:r>
          </a:p>
          <a:p>
            <a:pPr marL="342900" indent="-342900" eaLnBrk="1" hangingPunct="1">
              <a:buFont typeface="Wingdings" panose="05000000000000000000" pitchFamily="2" charset="2"/>
              <a:buChar char="§"/>
            </a:pPr>
            <a:r>
              <a:rPr lang="en-US" altLang="zh-TW" dirty="0"/>
              <a:t>Three primary means to implement (policy, education and technology). </a:t>
            </a:r>
          </a:p>
        </p:txBody>
      </p:sp>
    </p:spTree>
    <p:extLst>
      <p:ext uri="{BB962C8B-B14F-4D97-AF65-F5344CB8AC3E}">
        <p14:creationId xmlns:p14="http://schemas.microsoft.com/office/powerpoint/2010/main" val="1086749816"/>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GB" altLang="en-US" dirty="0"/>
              <a:t>The 1960s</a:t>
            </a:r>
            <a:endParaRPr lang="en-US" dirty="0"/>
          </a:p>
        </p:txBody>
      </p:sp>
      <p:sp>
        <p:nvSpPr>
          <p:cNvPr id="3" name="Content Placeholder 2"/>
          <p:cNvSpPr>
            <a:spLocks noGrp="1"/>
          </p:cNvSpPr>
          <p:nvPr>
            <p:ph idx="1"/>
          </p:nvPr>
        </p:nvSpPr>
        <p:spPr/>
        <p:txBody>
          <a:bodyPr>
            <a:normAutofit/>
          </a:bodyPr>
          <a:lstStyle/>
          <a:p>
            <a:pPr>
              <a:spcBef>
                <a:spcPts val="600"/>
              </a:spcBef>
            </a:pPr>
            <a:r>
              <a:rPr lang="en-GB" altLang="en-US" sz="2800" dirty="0"/>
              <a:t>Advanced Research Projects Agency (ARPA) began to examine </a:t>
            </a:r>
            <a:r>
              <a:rPr lang="en-US" altLang="en-US" sz="2800" u="sng" dirty="0"/>
              <a:t>the </a:t>
            </a:r>
            <a:r>
              <a:rPr lang="en-GB" altLang="en-US" sz="2800" u="sng" dirty="0"/>
              <a:t>feasibility of redundant networked communications.</a:t>
            </a:r>
          </a:p>
          <a:p>
            <a:pPr>
              <a:spcBef>
                <a:spcPts val="600"/>
              </a:spcBef>
            </a:pPr>
            <a:r>
              <a:rPr lang="en-GB" altLang="en-US" sz="2800" dirty="0"/>
              <a:t>Larry Roberts developed the ARPANET from its inception.</a:t>
            </a:r>
          </a:p>
        </p:txBody>
      </p:sp>
    </p:spTree>
    <p:extLst>
      <p:ext uri="{BB962C8B-B14F-4D97-AF65-F5344CB8AC3E}">
        <p14:creationId xmlns:p14="http://schemas.microsoft.com/office/powerpoint/2010/main" val="716695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pPr marL="0" indent="0"/>
            <a:r>
              <a:rPr lang="en-US" dirty="0"/>
              <a:t>The </a:t>
            </a:r>
            <a:r>
              <a:rPr lang="en-US" dirty="0" err="1"/>
              <a:t>McCumber</a:t>
            </a:r>
            <a:r>
              <a:rPr lang="en-US" dirty="0"/>
              <a:t> Cube - Explained</a:t>
            </a:r>
            <a:endParaRPr lang="en-US" baseline="30000" dirty="0"/>
          </a:p>
        </p:txBody>
      </p:sp>
      <p:sp>
        <p:nvSpPr>
          <p:cNvPr id="7" name="TextBox 6">
            <a:extLst>
              <a:ext uri="{FF2B5EF4-FFF2-40B4-BE49-F238E27FC236}">
                <a16:creationId xmlns:a16="http://schemas.microsoft.com/office/drawing/2014/main" id="{D31BED1B-1780-4709-ACD3-E05595AA3DD3}"/>
              </a:ext>
            </a:extLst>
          </p:cNvPr>
          <p:cNvSpPr txBox="1"/>
          <p:nvPr/>
        </p:nvSpPr>
        <p:spPr>
          <a:xfrm>
            <a:off x="0" y="1066800"/>
            <a:ext cx="9098280" cy="5078313"/>
          </a:xfrm>
          <a:prstGeom prst="rect">
            <a:avLst/>
          </a:prstGeom>
          <a:noFill/>
        </p:spPr>
        <p:txBody>
          <a:bodyPr wrap="square">
            <a:spAutoFit/>
          </a:bodyPr>
          <a:lstStyle/>
          <a:p>
            <a:pPr marL="571500" indent="-571500">
              <a:buFont typeface="Wingdings" panose="05000000000000000000" pitchFamily="2" charset="2"/>
              <a:buChar char="§"/>
            </a:pPr>
            <a:r>
              <a:rPr lang="en-US" sz="3600" spc="-245" dirty="0">
                <a:latin typeface="Bahnschrift" panose="020B0502040204020203" pitchFamily="34" charset="0"/>
                <a:cs typeface="Arial MT"/>
              </a:rPr>
              <a:t>Intersection between </a:t>
            </a:r>
            <a:r>
              <a:rPr lang="en-US" sz="3600" b="1" spc="-245" dirty="0">
                <a:solidFill>
                  <a:srgbClr val="0070C0"/>
                </a:solidFill>
                <a:latin typeface="Bahnschrift" panose="020B0502040204020203" pitchFamily="34" charset="0"/>
              </a:rPr>
              <a:t>Technology, Integrity</a:t>
            </a:r>
            <a:r>
              <a:rPr lang="en-US" sz="3600" spc="-245" dirty="0">
                <a:latin typeface="Bahnschrift" panose="020B0502040204020203" pitchFamily="34" charset="0"/>
                <a:cs typeface="Arial MT"/>
              </a:rPr>
              <a:t>, and </a:t>
            </a:r>
            <a:r>
              <a:rPr lang="en-US" sz="3600" b="1" spc="-245" dirty="0">
                <a:solidFill>
                  <a:srgbClr val="0070C0"/>
                </a:solidFill>
                <a:latin typeface="Bahnschrift" panose="020B0502040204020203" pitchFamily="34" charset="0"/>
                <a:cs typeface="Arial MT"/>
              </a:rPr>
              <a:t>Storage</a:t>
            </a:r>
            <a:r>
              <a:rPr lang="en-US" sz="3600" spc="-245" dirty="0">
                <a:latin typeface="Bahnschrift" panose="020B0502040204020203" pitchFamily="34" charset="0"/>
                <a:cs typeface="Arial MT"/>
              </a:rPr>
              <a:t> </a:t>
            </a:r>
          </a:p>
          <a:p>
            <a:pPr marL="571500" indent="-571500">
              <a:buFont typeface="Wingdings" panose="05000000000000000000" pitchFamily="2" charset="2"/>
              <a:buChar char="§"/>
            </a:pPr>
            <a:r>
              <a:rPr lang="en-US" sz="3600" b="1" spc="-245" dirty="0">
                <a:solidFill>
                  <a:srgbClr val="0070C0"/>
                </a:solidFill>
                <a:latin typeface="Bahnschrift" panose="020B0502040204020203" pitchFamily="34" charset="0"/>
                <a:cs typeface="Arial MT"/>
              </a:rPr>
              <a:t>control or safeguard </a:t>
            </a:r>
            <a:r>
              <a:rPr lang="en-US" sz="3600" spc="-245" dirty="0">
                <a:latin typeface="Bahnschrift" panose="020B0502040204020203" pitchFamily="34" charset="0"/>
                <a:cs typeface="Arial MT"/>
              </a:rPr>
              <a:t>that addresses the need to use technology to protect the integrity of information while in storage. </a:t>
            </a:r>
          </a:p>
          <a:p>
            <a:pPr marL="571500" indent="-571500">
              <a:buFont typeface="Wingdings" panose="05000000000000000000" pitchFamily="2" charset="2"/>
              <a:buChar char="§"/>
            </a:pPr>
            <a:r>
              <a:rPr lang="en-US" sz="3600" spc="-245" dirty="0">
                <a:latin typeface="Bahnschrift" panose="020B0502040204020203" pitchFamily="34" charset="0"/>
                <a:cs typeface="Arial MT"/>
              </a:rPr>
              <a:t>Control  - A system for </a:t>
            </a:r>
            <a:r>
              <a:rPr lang="en-US" sz="3600" b="1" spc="-245" dirty="0">
                <a:solidFill>
                  <a:srgbClr val="FF0000"/>
                </a:solidFill>
                <a:latin typeface="Bahnschrift" panose="020B0502040204020203" pitchFamily="34" charset="0"/>
                <a:cs typeface="Arial MT"/>
              </a:rPr>
              <a:t>detecting host intrusion </a:t>
            </a:r>
            <a:r>
              <a:rPr lang="en-US" sz="3600" spc="-245" dirty="0">
                <a:latin typeface="Bahnschrift" panose="020B0502040204020203" pitchFamily="34" charset="0"/>
                <a:cs typeface="Arial MT"/>
              </a:rPr>
              <a:t>that </a:t>
            </a:r>
            <a:r>
              <a:rPr lang="en-US" sz="3600" b="1" spc="-245" dirty="0">
                <a:solidFill>
                  <a:srgbClr val="FF0000"/>
                </a:solidFill>
                <a:latin typeface="Bahnschrift" panose="020B0502040204020203" pitchFamily="34" charset="0"/>
                <a:cs typeface="Arial MT"/>
              </a:rPr>
              <a:t>protects the integrity </a:t>
            </a:r>
            <a:r>
              <a:rPr lang="en-US" sz="3600" spc="-245" dirty="0">
                <a:latin typeface="Bahnschrift" panose="020B0502040204020203" pitchFamily="34" charset="0"/>
                <a:cs typeface="Arial MT"/>
              </a:rPr>
              <a:t>of information by alerting the </a:t>
            </a:r>
            <a:r>
              <a:rPr lang="en-US" sz="3600" b="1" spc="-245" dirty="0">
                <a:solidFill>
                  <a:srgbClr val="FF0000"/>
                </a:solidFill>
                <a:latin typeface="Bahnschrift" panose="020B0502040204020203" pitchFamily="34" charset="0"/>
                <a:cs typeface="Arial MT"/>
              </a:rPr>
              <a:t>security administrators </a:t>
            </a:r>
            <a:r>
              <a:rPr lang="en-US" sz="3600" spc="-245" dirty="0">
                <a:latin typeface="Bahnschrift" panose="020B0502040204020203" pitchFamily="34" charset="0"/>
                <a:cs typeface="Arial MT"/>
              </a:rPr>
              <a:t>to the </a:t>
            </a:r>
            <a:r>
              <a:rPr lang="en-US" sz="3600" b="1" spc="-245" dirty="0">
                <a:solidFill>
                  <a:srgbClr val="FF0000"/>
                </a:solidFill>
                <a:latin typeface="Bahnschrift" panose="020B0502040204020203" pitchFamily="34" charset="0"/>
                <a:cs typeface="Arial MT"/>
              </a:rPr>
              <a:t>potential modification </a:t>
            </a:r>
            <a:r>
              <a:rPr lang="en-US" sz="3600" spc="-245" dirty="0">
                <a:latin typeface="Bahnschrift" panose="020B0502040204020203" pitchFamily="34" charset="0"/>
                <a:cs typeface="Arial MT"/>
              </a:rPr>
              <a:t>of critical files.</a:t>
            </a:r>
            <a:endParaRPr lang="en-US" sz="3600" dirty="0"/>
          </a:p>
        </p:txBody>
      </p:sp>
    </p:spTree>
    <p:extLst>
      <p:ext uri="{BB962C8B-B14F-4D97-AF65-F5344CB8AC3E}">
        <p14:creationId xmlns:p14="http://schemas.microsoft.com/office/powerpoint/2010/main" val="2283038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pPr marL="0" indent="0"/>
            <a:r>
              <a:rPr lang="en-US" b="1" i="0" dirty="0" err="1">
                <a:solidFill>
                  <a:srgbClr val="FFFFFF"/>
                </a:solidFill>
                <a:effectLst/>
                <a:latin typeface="Calibri" panose="020F0502020204030204" pitchFamily="34" charset="0"/>
              </a:rPr>
              <a:t>McCumber</a:t>
            </a:r>
            <a:r>
              <a:rPr lang="en-US" b="1" i="0" dirty="0">
                <a:solidFill>
                  <a:srgbClr val="FFFFFF"/>
                </a:solidFill>
                <a:effectLst/>
                <a:latin typeface="Calibri" panose="020F0502020204030204" pitchFamily="34" charset="0"/>
              </a:rPr>
              <a:t> INFOSEC Model </a:t>
            </a:r>
            <a:endParaRPr lang="en-US" baseline="30000" dirty="0"/>
          </a:p>
        </p:txBody>
      </p:sp>
      <p:pic>
        <p:nvPicPr>
          <p:cNvPr id="3074" name="Picture 2">
            <a:extLst>
              <a:ext uri="{FF2B5EF4-FFF2-40B4-BE49-F238E27FC236}">
                <a16:creationId xmlns:a16="http://schemas.microsoft.com/office/drawing/2014/main" id="{96EBE314-E80E-4D56-9425-73FD9A722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295400"/>
            <a:ext cx="7010400" cy="4928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731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995" y="135922"/>
            <a:ext cx="9052560" cy="1039091"/>
          </a:xfrm>
        </p:spPr>
        <p:txBody>
          <a:bodyPr anchor="ctr">
            <a:normAutofit fontScale="90000"/>
          </a:bodyPr>
          <a:lstStyle/>
          <a:p>
            <a:pPr marL="0" indent="0"/>
            <a:r>
              <a:rPr lang="en-US" b="1" i="0" dirty="0" err="1">
                <a:solidFill>
                  <a:srgbClr val="FFFFFF"/>
                </a:solidFill>
                <a:effectLst/>
                <a:latin typeface="Calibri" panose="020F0502020204030204" pitchFamily="34" charset="0"/>
              </a:rPr>
              <a:t>McCumber</a:t>
            </a:r>
            <a:r>
              <a:rPr lang="en-US" b="1" i="0" dirty="0">
                <a:solidFill>
                  <a:srgbClr val="FFFFFF"/>
                </a:solidFill>
                <a:effectLst/>
                <a:latin typeface="Calibri" panose="020F0502020204030204" pitchFamily="34" charset="0"/>
              </a:rPr>
              <a:t> INFOSEC Model</a:t>
            </a:r>
            <a:br>
              <a:rPr lang="en-US" b="1" i="0" dirty="0">
                <a:solidFill>
                  <a:srgbClr val="FFFFFF"/>
                </a:solidFill>
                <a:effectLst/>
                <a:latin typeface="Calibri" panose="020F0502020204030204" pitchFamily="34" charset="0"/>
              </a:rPr>
            </a:br>
            <a:r>
              <a:rPr lang="en-US" b="1" i="0" dirty="0">
                <a:solidFill>
                  <a:srgbClr val="FFFFFF"/>
                </a:solidFill>
                <a:effectLst/>
                <a:latin typeface="Calibri" panose="020F0502020204030204" pitchFamily="34" charset="0"/>
              </a:rPr>
              <a:t>Information Characteristics</a:t>
            </a:r>
            <a:endParaRPr lang="en-US" baseline="30000" dirty="0"/>
          </a:p>
        </p:txBody>
      </p:sp>
      <p:sp>
        <p:nvSpPr>
          <p:cNvPr id="5" name="TextBox 4">
            <a:extLst>
              <a:ext uri="{FF2B5EF4-FFF2-40B4-BE49-F238E27FC236}">
                <a16:creationId xmlns:a16="http://schemas.microsoft.com/office/drawing/2014/main" id="{32C641F2-EFE4-4914-8999-D7DC2B75B9BD}"/>
              </a:ext>
            </a:extLst>
          </p:cNvPr>
          <p:cNvSpPr txBox="1"/>
          <p:nvPr/>
        </p:nvSpPr>
        <p:spPr>
          <a:xfrm>
            <a:off x="3928" y="1077198"/>
            <a:ext cx="9144000" cy="5201424"/>
          </a:xfrm>
          <a:prstGeom prst="rect">
            <a:avLst/>
          </a:prstGeom>
          <a:noFill/>
        </p:spPr>
        <p:txBody>
          <a:bodyPr wrap="square">
            <a:spAutoFit/>
          </a:bodyPr>
          <a:lstStyle/>
          <a:p>
            <a:pPr algn="just"/>
            <a:r>
              <a:rPr lang="en-US" sz="3200" b="1" i="0" dirty="0">
                <a:solidFill>
                  <a:srgbClr val="0070C0"/>
                </a:solidFill>
                <a:effectLst/>
                <a:latin typeface="Bahnschrift" panose="020B0502040204020203" pitchFamily="34" charset="0"/>
              </a:rPr>
              <a:t>Information characteristics </a:t>
            </a:r>
            <a:r>
              <a:rPr lang="en-US" sz="3200" b="0" i="0" dirty="0">
                <a:effectLst/>
                <a:latin typeface="Bahnschrift" panose="020B0502040204020203" pitchFamily="34" charset="0"/>
              </a:rPr>
              <a:t>refers to the </a:t>
            </a:r>
            <a:r>
              <a:rPr lang="en-US" sz="3200" b="1" i="0" dirty="0">
                <a:solidFill>
                  <a:srgbClr val="0070C0"/>
                </a:solidFill>
                <a:effectLst/>
                <a:latin typeface="Bahnschrift" panose="020B0502040204020203" pitchFamily="34" charset="0"/>
              </a:rPr>
              <a:t>attributes of information </a:t>
            </a:r>
            <a:r>
              <a:rPr lang="en-US" sz="3200" b="0" i="0" dirty="0">
                <a:effectLst/>
                <a:latin typeface="Bahnschrift" panose="020B0502040204020203" pitchFamily="34" charset="0"/>
              </a:rPr>
              <a:t>that are important to consider when designing security measures. </a:t>
            </a:r>
          </a:p>
          <a:p>
            <a:pPr marL="342900" indent="-342900">
              <a:buFont typeface="Wingdings" panose="05000000000000000000" pitchFamily="2" charset="2"/>
              <a:buChar char="§"/>
            </a:pPr>
            <a:r>
              <a:rPr lang="en-US" sz="3200" b="0" i="0" dirty="0">
                <a:effectLst/>
                <a:latin typeface="Bahnschrift" panose="020B0502040204020203" pitchFamily="34" charset="0"/>
              </a:rPr>
              <a:t>These characteristics include </a:t>
            </a:r>
            <a:r>
              <a:rPr lang="en-US" sz="3600" b="1" i="0" dirty="0">
                <a:solidFill>
                  <a:srgbClr val="0070C0"/>
                </a:solidFill>
                <a:effectLst/>
                <a:latin typeface="Bahnschrift" panose="020B0502040204020203" pitchFamily="34" charset="0"/>
              </a:rPr>
              <a:t>confidentiality, integrity, availability, authenticity, and utility</a:t>
            </a:r>
            <a:r>
              <a:rPr lang="en-US" sz="3200" b="0" i="0" dirty="0">
                <a:effectLst/>
                <a:latin typeface="Bahnschrift" panose="020B0502040204020203" pitchFamily="34" charset="0"/>
              </a:rPr>
              <a:t>. </a:t>
            </a:r>
          </a:p>
          <a:p>
            <a:pPr marL="342900" indent="-342900">
              <a:buFont typeface="Wingdings" panose="05000000000000000000" pitchFamily="2" charset="2"/>
              <a:buChar char="§"/>
            </a:pPr>
            <a:r>
              <a:rPr lang="en-US" sz="3200" b="1" i="0" dirty="0">
                <a:solidFill>
                  <a:srgbClr val="0070C0"/>
                </a:solidFill>
                <a:effectLst/>
                <a:latin typeface="Bahnschrift" panose="020B0502040204020203" pitchFamily="34" charset="0"/>
              </a:rPr>
              <a:t>Confidentiality</a:t>
            </a:r>
            <a:r>
              <a:rPr lang="en-US" sz="3200" b="0" i="0" dirty="0">
                <a:effectLst/>
                <a:latin typeface="Bahnschrift" panose="020B0502040204020203" pitchFamily="34" charset="0"/>
              </a:rPr>
              <a:t> refers to the protection of information from </a:t>
            </a:r>
            <a:r>
              <a:rPr lang="en-US" sz="3200" b="1" i="0" dirty="0">
                <a:solidFill>
                  <a:srgbClr val="FF0000"/>
                </a:solidFill>
                <a:effectLst/>
                <a:latin typeface="Bahnschrift" panose="020B0502040204020203" pitchFamily="34" charset="0"/>
              </a:rPr>
              <a:t>unauthorized disclosure</a:t>
            </a:r>
            <a:endParaRPr lang="en-US" sz="3200" b="1" dirty="0">
              <a:solidFill>
                <a:srgbClr val="FF0000"/>
              </a:solidFill>
              <a:latin typeface="Bahnschrift" panose="020B0502040204020203" pitchFamily="34" charset="0"/>
            </a:endParaRPr>
          </a:p>
          <a:p>
            <a:pPr marL="342900" indent="-342900">
              <a:buFont typeface="Wingdings" panose="05000000000000000000" pitchFamily="2" charset="2"/>
              <a:buChar char="§"/>
            </a:pPr>
            <a:r>
              <a:rPr lang="en-US" sz="3200" b="1" dirty="0">
                <a:solidFill>
                  <a:srgbClr val="0070C0"/>
                </a:solidFill>
                <a:latin typeface="Bahnschrift" panose="020B0502040204020203" pitchFamily="34" charset="0"/>
              </a:rPr>
              <a:t>I</a:t>
            </a:r>
            <a:r>
              <a:rPr lang="en-US" sz="3200" b="1" i="0" dirty="0">
                <a:solidFill>
                  <a:srgbClr val="0070C0"/>
                </a:solidFill>
                <a:effectLst/>
                <a:latin typeface="Bahnschrift" panose="020B0502040204020203" pitchFamily="34" charset="0"/>
              </a:rPr>
              <a:t>ntegrity</a:t>
            </a:r>
            <a:r>
              <a:rPr lang="en-US" sz="3200" b="0" i="0" dirty="0">
                <a:effectLst/>
                <a:latin typeface="Bahnschrift" panose="020B0502040204020203" pitchFamily="34" charset="0"/>
              </a:rPr>
              <a:t> refers to the protection of information from </a:t>
            </a:r>
            <a:r>
              <a:rPr lang="en-US" sz="3200" b="1" i="0" dirty="0">
                <a:solidFill>
                  <a:srgbClr val="FF0000"/>
                </a:solidFill>
                <a:effectLst/>
                <a:latin typeface="Bahnschrift" panose="020B0502040204020203" pitchFamily="34" charset="0"/>
              </a:rPr>
              <a:t>unauthorized modification</a:t>
            </a:r>
            <a:endParaRPr lang="en-US" sz="3200" b="1" dirty="0">
              <a:solidFill>
                <a:srgbClr val="FF0000"/>
              </a:solidFill>
              <a:latin typeface="Bahnschrift" panose="020B0502040204020203" pitchFamily="34" charset="0"/>
            </a:endParaRPr>
          </a:p>
        </p:txBody>
      </p:sp>
    </p:spTree>
    <p:extLst>
      <p:ext uri="{BB962C8B-B14F-4D97-AF65-F5344CB8AC3E}">
        <p14:creationId xmlns:p14="http://schemas.microsoft.com/office/powerpoint/2010/main" val="15989099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995" y="135922"/>
            <a:ext cx="9052560" cy="1039091"/>
          </a:xfrm>
        </p:spPr>
        <p:txBody>
          <a:bodyPr anchor="ctr">
            <a:normAutofit fontScale="90000"/>
          </a:bodyPr>
          <a:lstStyle/>
          <a:p>
            <a:pPr marL="0" indent="0"/>
            <a:r>
              <a:rPr lang="en-US" b="1" i="0" dirty="0" err="1">
                <a:solidFill>
                  <a:srgbClr val="FFFFFF"/>
                </a:solidFill>
                <a:effectLst/>
                <a:latin typeface="Calibri" panose="020F0502020204030204" pitchFamily="34" charset="0"/>
              </a:rPr>
              <a:t>McCumber</a:t>
            </a:r>
            <a:r>
              <a:rPr lang="en-US" b="1" i="0" dirty="0">
                <a:solidFill>
                  <a:srgbClr val="FFFFFF"/>
                </a:solidFill>
                <a:effectLst/>
                <a:latin typeface="Calibri" panose="020F0502020204030204" pitchFamily="34" charset="0"/>
              </a:rPr>
              <a:t> INFOSEC Model</a:t>
            </a:r>
            <a:br>
              <a:rPr lang="en-US" b="1" i="0" dirty="0">
                <a:solidFill>
                  <a:srgbClr val="FFFFFF"/>
                </a:solidFill>
                <a:effectLst/>
                <a:latin typeface="Calibri" panose="020F0502020204030204" pitchFamily="34" charset="0"/>
              </a:rPr>
            </a:br>
            <a:r>
              <a:rPr lang="en-US" b="1" i="0" dirty="0">
                <a:solidFill>
                  <a:srgbClr val="FFFFFF"/>
                </a:solidFill>
                <a:effectLst/>
                <a:latin typeface="Calibri" panose="020F0502020204030204" pitchFamily="34" charset="0"/>
              </a:rPr>
              <a:t>Information Characteristics</a:t>
            </a:r>
            <a:endParaRPr lang="en-US" baseline="30000" dirty="0"/>
          </a:p>
        </p:txBody>
      </p:sp>
      <p:sp>
        <p:nvSpPr>
          <p:cNvPr id="5" name="TextBox 4">
            <a:extLst>
              <a:ext uri="{FF2B5EF4-FFF2-40B4-BE49-F238E27FC236}">
                <a16:creationId xmlns:a16="http://schemas.microsoft.com/office/drawing/2014/main" id="{32C641F2-EFE4-4914-8999-D7DC2B75B9BD}"/>
              </a:ext>
            </a:extLst>
          </p:cNvPr>
          <p:cNvSpPr txBox="1"/>
          <p:nvPr/>
        </p:nvSpPr>
        <p:spPr>
          <a:xfrm>
            <a:off x="152400" y="1295400"/>
            <a:ext cx="8991600" cy="4524315"/>
          </a:xfrm>
          <a:prstGeom prst="rect">
            <a:avLst/>
          </a:prstGeom>
          <a:noFill/>
        </p:spPr>
        <p:txBody>
          <a:bodyPr wrap="square">
            <a:spAutoFit/>
          </a:bodyPr>
          <a:lstStyle/>
          <a:p>
            <a:pPr marL="342900" indent="-342900">
              <a:buFont typeface="Wingdings" panose="05000000000000000000" pitchFamily="2" charset="2"/>
              <a:buChar char="§"/>
            </a:pPr>
            <a:r>
              <a:rPr lang="en-US" sz="3600" b="1" dirty="0">
                <a:solidFill>
                  <a:srgbClr val="0070C0"/>
                </a:solidFill>
                <a:latin typeface="Bahnschrift" panose="020B0502040204020203" pitchFamily="34" charset="0"/>
              </a:rPr>
              <a:t>Availability</a:t>
            </a:r>
            <a:r>
              <a:rPr lang="en-US" sz="3600" b="0" i="0" dirty="0">
                <a:effectLst/>
                <a:latin typeface="Bahnschrift" panose="020B0502040204020203" pitchFamily="34" charset="0"/>
              </a:rPr>
              <a:t> refers to the protection of information from </a:t>
            </a:r>
            <a:r>
              <a:rPr lang="en-US" sz="3600" b="1" dirty="0">
                <a:solidFill>
                  <a:srgbClr val="FF0000"/>
                </a:solidFill>
                <a:latin typeface="Bahnschrift" panose="020B0502040204020203" pitchFamily="34" charset="0"/>
              </a:rPr>
              <a:t>unauthorized destruction or denial of access, </a:t>
            </a:r>
          </a:p>
          <a:p>
            <a:pPr marL="342900" indent="-342900">
              <a:buFont typeface="Wingdings" panose="05000000000000000000" pitchFamily="2" charset="2"/>
              <a:buChar char="§"/>
            </a:pPr>
            <a:r>
              <a:rPr lang="en-US" sz="3600" b="1" dirty="0">
                <a:solidFill>
                  <a:srgbClr val="0070C0"/>
                </a:solidFill>
                <a:latin typeface="Bahnschrift" panose="020B0502040204020203" pitchFamily="34" charset="0"/>
              </a:rPr>
              <a:t>Authenticity</a:t>
            </a:r>
            <a:r>
              <a:rPr lang="en-US" sz="3600" b="0" i="0" dirty="0">
                <a:effectLst/>
                <a:latin typeface="Bahnschrift" panose="020B0502040204020203" pitchFamily="34" charset="0"/>
              </a:rPr>
              <a:t> refers to the assurance that information is </a:t>
            </a:r>
            <a:r>
              <a:rPr lang="en-US" sz="3600" b="1" dirty="0">
                <a:solidFill>
                  <a:srgbClr val="FF0000"/>
                </a:solidFill>
                <a:latin typeface="Bahnschrift" panose="020B0502040204020203" pitchFamily="34" charset="0"/>
              </a:rPr>
              <a:t>genuine and originated from a trusted source</a:t>
            </a:r>
            <a:r>
              <a:rPr lang="en-US" sz="3600" b="0" i="0" dirty="0">
                <a:effectLst/>
                <a:latin typeface="Bahnschrift" panose="020B0502040204020203" pitchFamily="34" charset="0"/>
              </a:rPr>
              <a:t>, </a:t>
            </a:r>
            <a:endParaRPr lang="en-US" sz="3600" dirty="0">
              <a:latin typeface="Bahnschrift" panose="020B0502040204020203" pitchFamily="34" charset="0"/>
            </a:endParaRPr>
          </a:p>
          <a:p>
            <a:pPr marL="342900" indent="-342900">
              <a:buFont typeface="Wingdings" panose="05000000000000000000" pitchFamily="2" charset="2"/>
              <a:buChar char="§"/>
            </a:pPr>
            <a:r>
              <a:rPr lang="en-US" sz="3600" b="1" dirty="0">
                <a:solidFill>
                  <a:srgbClr val="0070C0"/>
                </a:solidFill>
                <a:latin typeface="Bahnschrift" panose="020B0502040204020203" pitchFamily="34" charset="0"/>
              </a:rPr>
              <a:t>Utility</a:t>
            </a:r>
            <a:r>
              <a:rPr lang="en-US" sz="3600" b="0" i="0" dirty="0">
                <a:effectLst/>
                <a:latin typeface="Bahnschrift" panose="020B0502040204020203" pitchFamily="34" charset="0"/>
              </a:rPr>
              <a:t> refers to the </a:t>
            </a:r>
            <a:r>
              <a:rPr lang="en-US" sz="3600" b="1" dirty="0">
                <a:solidFill>
                  <a:srgbClr val="FF0000"/>
                </a:solidFill>
                <a:latin typeface="Bahnschrift" panose="020B0502040204020203" pitchFamily="34" charset="0"/>
              </a:rPr>
              <a:t>usefulness of information </a:t>
            </a:r>
            <a:r>
              <a:rPr lang="en-US" sz="3600" b="0" i="0" dirty="0">
                <a:effectLst/>
                <a:latin typeface="Bahnschrift" panose="020B0502040204020203" pitchFamily="34" charset="0"/>
              </a:rPr>
              <a:t>for its intended purpose.</a:t>
            </a:r>
            <a:endParaRPr lang="en-US" sz="3600" dirty="0">
              <a:latin typeface="Bahnschrift" panose="020B0502040204020203" pitchFamily="34" charset="0"/>
            </a:endParaRPr>
          </a:p>
        </p:txBody>
      </p:sp>
    </p:spTree>
    <p:extLst>
      <p:ext uri="{BB962C8B-B14F-4D97-AF65-F5344CB8AC3E}">
        <p14:creationId xmlns:p14="http://schemas.microsoft.com/office/powerpoint/2010/main" val="18666561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995" y="135922"/>
            <a:ext cx="9052560" cy="1039091"/>
          </a:xfrm>
        </p:spPr>
        <p:txBody>
          <a:bodyPr anchor="ctr">
            <a:normAutofit fontScale="90000"/>
          </a:bodyPr>
          <a:lstStyle/>
          <a:p>
            <a:pPr marL="0" indent="0"/>
            <a:r>
              <a:rPr lang="en-US" b="1" i="0" dirty="0" err="1">
                <a:solidFill>
                  <a:srgbClr val="FFFFFF"/>
                </a:solidFill>
                <a:effectLst/>
                <a:latin typeface="Calibri" panose="020F0502020204030204" pitchFamily="34" charset="0"/>
              </a:rPr>
              <a:t>McCumber</a:t>
            </a:r>
            <a:r>
              <a:rPr lang="en-US" b="1" i="0" dirty="0">
                <a:solidFill>
                  <a:srgbClr val="FFFFFF"/>
                </a:solidFill>
                <a:effectLst/>
                <a:latin typeface="Calibri" panose="020F0502020204030204" pitchFamily="34" charset="0"/>
              </a:rPr>
              <a:t> INFOSEC Model</a:t>
            </a:r>
            <a:br>
              <a:rPr lang="en-US" b="1" i="0" dirty="0">
                <a:solidFill>
                  <a:srgbClr val="FFFFFF"/>
                </a:solidFill>
                <a:effectLst/>
                <a:latin typeface="Calibri" panose="020F0502020204030204" pitchFamily="34" charset="0"/>
              </a:rPr>
            </a:br>
            <a:r>
              <a:rPr lang="en-US" b="1" i="0" dirty="0">
                <a:solidFill>
                  <a:srgbClr val="FFFFFF"/>
                </a:solidFill>
                <a:effectLst/>
                <a:latin typeface="Calibri" panose="020F0502020204030204" pitchFamily="34" charset="0"/>
              </a:rPr>
              <a:t>Information States</a:t>
            </a:r>
            <a:endParaRPr lang="en-US" baseline="30000" dirty="0"/>
          </a:p>
        </p:txBody>
      </p:sp>
      <p:sp>
        <p:nvSpPr>
          <p:cNvPr id="5" name="TextBox 4">
            <a:extLst>
              <a:ext uri="{FF2B5EF4-FFF2-40B4-BE49-F238E27FC236}">
                <a16:creationId xmlns:a16="http://schemas.microsoft.com/office/drawing/2014/main" id="{32C641F2-EFE4-4914-8999-D7DC2B75B9BD}"/>
              </a:ext>
            </a:extLst>
          </p:cNvPr>
          <p:cNvSpPr txBox="1"/>
          <p:nvPr/>
        </p:nvSpPr>
        <p:spPr>
          <a:xfrm>
            <a:off x="-21995" y="1219200"/>
            <a:ext cx="9165995" cy="4832092"/>
          </a:xfrm>
          <a:prstGeom prst="rect">
            <a:avLst/>
          </a:prstGeom>
          <a:noFill/>
        </p:spPr>
        <p:txBody>
          <a:bodyPr wrap="square">
            <a:spAutoFit/>
          </a:bodyPr>
          <a:lstStyle/>
          <a:p>
            <a:pPr algn="just"/>
            <a:r>
              <a:rPr lang="en-US" sz="2800" b="1" dirty="0">
                <a:solidFill>
                  <a:srgbClr val="FF0000"/>
                </a:solidFill>
                <a:latin typeface="Bahnschrift" panose="020B0502040204020203" pitchFamily="34" charset="0"/>
              </a:rPr>
              <a:t>Information states </a:t>
            </a:r>
            <a:r>
              <a:rPr lang="en-US" sz="2800" dirty="0">
                <a:latin typeface="Bahnschrift" panose="020B0502040204020203" pitchFamily="34" charset="0"/>
              </a:rPr>
              <a:t>refer to the </a:t>
            </a:r>
            <a:r>
              <a:rPr lang="en-US" sz="2800" b="1" dirty="0">
                <a:solidFill>
                  <a:srgbClr val="0070C0"/>
                </a:solidFill>
                <a:latin typeface="Bahnschrift" panose="020B0502040204020203" pitchFamily="34" charset="0"/>
              </a:rPr>
              <a:t>different stages of information processing</a:t>
            </a:r>
            <a:r>
              <a:rPr lang="en-US" sz="2800" dirty="0">
                <a:latin typeface="Bahnschrift" panose="020B0502040204020203" pitchFamily="34" charset="0"/>
              </a:rPr>
              <a:t> where security risks and vulnerabilities can arise. </a:t>
            </a:r>
          </a:p>
          <a:p>
            <a:pPr marL="342900" indent="-342900">
              <a:buFont typeface="Wingdings" panose="05000000000000000000" pitchFamily="2" charset="2"/>
              <a:buChar char="§"/>
            </a:pPr>
            <a:r>
              <a:rPr lang="en-US" sz="2800" dirty="0">
                <a:latin typeface="Bahnschrift" panose="020B0502040204020203" pitchFamily="34" charset="0"/>
              </a:rPr>
              <a:t>These states include </a:t>
            </a:r>
            <a:r>
              <a:rPr lang="en-US" sz="2800" b="1" dirty="0">
                <a:solidFill>
                  <a:srgbClr val="FF0000"/>
                </a:solidFill>
                <a:latin typeface="Bahnschrift" panose="020B0502040204020203" pitchFamily="34" charset="0"/>
              </a:rPr>
              <a:t>data at rest, data in transit, and data in use. </a:t>
            </a:r>
          </a:p>
          <a:p>
            <a:pPr marL="342900" indent="-342900">
              <a:buFont typeface="Wingdings" panose="05000000000000000000" pitchFamily="2" charset="2"/>
              <a:buChar char="§"/>
            </a:pPr>
            <a:r>
              <a:rPr lang="en-US" sz="2800" b="1" dirty="0">
                <a:solidFill>
                  <a:srgbClr val="0070C0"/>
                </a:solidFill>
                <a:latin typeface="Bahnschrift" panose="020B0502040204020203" pitchFamily="34" charset="0"/>
              </a:rPr>
              <a:t>Data at rest </a:t>
            </a:r>
            <a:r>
              <a:rPr lang="en-US" sz="2800" dirty="0">
                <a:latin typeface="Bahnschrift" panose="020B0502040204020203" pitchFamily="34" charset="0"/>
              </a:rPr>
              <a:t>refers to information that is stored in a system</a:t>
            </a:r>
          </a:p>
          <a:p>
            <a:pPr marL="342900" indent="-342900">
              <a:buFont typeface="Wingdings" panose="05000000000000000000" pitchFamily="2" charset="2"/>
              <a:buChar char="§"/>
            </a:pPr>
            <a:r>
              <a:rPr lang="en-US" sz="2800" b="1" dirty="0">
                <a:solidFill>
                  <a:srgbClr val="0070C0"/>
                </a:solidFill>
                <a:latin typeface="Bahnschrift" panose="020B0502040204020203" pitchFamily="34" charset="0"/>
              </a:rPr>
              <a:t>Data in transit </a:t>
            </a:r>
            <a:r>
              <a:rPr lang="en-US" sz="2800" dirty="0">
                <a:latin typeface="Bahnschrift" panose="020B0502040204020203" pitchFamily="34" charset="0"/>
              </a:rPr>
              <a:t>refers to information that is being transmitted between systems,</a:t>
            </a:r>
          </a:p>
          <a:p>
            <a:pPr marL="342900" indent="-342900">
              <a:buFont typeface="Wingdings" panose="05000000000000000000" pitchFamily="2" charset="2"/>
              <a:buChar char="§"/>
            </a:pPr>
            <a:r>
              <a:rPr lang="en-US" sz="2800" b="1" dirty="0">
                <a:solidFill>
                  <a:srgbClr val="0070C0"/>
                </a:solidFill>
                <a:latin typeface="Bahnschrift" panose="020B0502040204020203" pitchFamily="34" charset="0"/>
              </a:rPr>
              <a:t>Data in use </a:t>
            </a:r>
            <a:r>
              <a:rPr lang="en-US" sz="2800" dirty="0">
                <a:latin typeface="Bahnschrift" panose="020B0502040204020203" pitchFamily="34" charset="0"/>
              </a:rPr>
              <a:t>refers to information that is actively being accessed and processed.</a:t>
            </a:r>
          </a:p>
        </p:txBody>
      </p:sp>
    </p:spTree>
    <p:extLst>
      <p:ext uri="{BB962C8B-B14F-4D97-AF65-F5344CB8AC3E}">
        <p14:creationId xmlns:p14="http://schemas.microsoft.com/office/powerpoint/2010/main" val="22766358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995" y="135922"/>
            <a:ext cx="9052560" cy="1039091"/>
          </a:xfrm>
        </p:spPr>
        <p:txBody>
          <a:bodyPr anchor="ctr">
            <a:normAutofit fontScale="90000"/>
          </a:bodyPr>
          <a:lstStyle/>
          <a:p>
            <a:pPr marL="0" indent="0"/>
            <a:r>
              <a:rPr lang="en-US" b="1" i="0" dirty="0" err="1">
                <a:solidFill>
                  <a:srgbClr val="FFFFFF"/>
                </a:solidFill>
                <a:effectLst/>
                <a:latin typeface="Calibri" panose="020F0502020204030204" pitchFamily="34" charset="0"/>
              </a:rPr>
              <a:t>McCumber</a:t>
            </a:r>
            <a:r>
              <a:rPr lang="en-US" b="1" i="0" dirty="0">
                <a:solidFill>
                  <a:srgbClr val="FFFFFF"/>
                </a:solidFill>
                <a:effectLst/>
                <a:latin typeface="Calibri" panose="020F0502020204030204" pitchFamily="34" charset="0"/>
              </a:rPr>
              <a:t> INFOSEC Model</a:t>
            </a:r>
            <a:br>
              <a:rPr lang="en-US" b="1" i="0" dirty="0">
                <a:solidFill>
                  <a:srgbClr val="FFFFFF"/>
                </a:solidFill>
                <a:effectLst/>
                <a:latin typeface="Calibri" panose="020F0502020204030204" pitchFamily="34" charset="0"/>
              </a:rPr>
            </a:br>
            <a:r>
              <a:rPr lang="en-US" b="1" i="0" dirty="0">
                <a:solidFill>
                  <a:srgbClr val="FFFFFF"/>
                </a:solidFill>
                <a:effectLst/>
                <a:latin typeface="Calibri" panose="020F0502020204030204" pitchFamily="34" charset="0"/>
              </a:rPr>
              <a:t>Security Countermeasures </a:t>
            </a:r>
            <a:endParaRPr lang="en-US" baseline="30000" dirty="0"/>
          </a:p>
        </p:txBody>
      </p:sp>
      <p:sp>
        <p:nvSpPr>
          <p:cNvPr id="5" name="TextBox 4">
            <a:extLst>
              <a:ext uri="{FF2B5EF4-FFF2-40B4-BE49-F238E27FC236}">
                <a16:creationId xmlns:a16="http://schemas.microsoft.com/office/drawing/2014/main" id="{32C641F2-EFE4-4914-8999-D7DC2B75B9BD}"/>
              </a:ext>
            </a:extLst>
          </p:cNvPr>
          <p:cNvSpPr txBox="1"/>
          <p:nvPr/>
        </p:nvSpPr>
        <p:spPr>
          <a:xfrm>
            <a:off x="-21994" y="1219200"/>
            <a:ext cx="9052560" cy="4524315"/>
          </a:xfrm>
          <a:prstGeom prst="rect">
            <a:avLst/>
          </a:prstGeom>
          <a:noFill/>
        </p:spPr>
        <p:txBody>
          <a:bodyPr wrap="square">
            <a:spAutoFit/>
          </a:bodyPr>
          <a:lstStyle/>
          <a:p>
            <a:pPr marL="457200" indent="-457200" algn="just">
              <a:buFont typeface="Wingdings" panose="05000000000000000000" pitchFamily="2" charset="2"/>
              <a:buChar char="q"/>
            </a:pPr>
            <a:r>
              <a:rPr lang="en-US" sz="3200" b="1" dirty="0">
                <a:solidFill>
                  <a:srgbClr val="0070C0"/>
                </a:solidFill>
                <a:latin typeface="Bahnschrift" panose="020B0502040204020203" pitchFamily="34" charset="0"/>
              </a:rPr>
              <a:t>Security countermeasures </a:t>
            </a:r>
            <a:r>
              <a:rPr lang="en-US" sz="3200" dirty="0">
                <a:latin typeface="Bahnschrift" panose="020B0502040204020203" pitchFamily="34" charset="0"/>
              </a:rPr>
              <a:t>are the </a:t>
            </a:r>
            <a:r>
              <a:rPr lang="en-US" sz="3200" b="1" dirty="0">
                <a:solidFill>
                  <a:srgbClr val="FF0000"/>
                </a:solidFill>
                <a:latin typeface="Bahnschrift" panose="020B0502040204020203" pitchFamily="34" charset="0"/>
              </a:rPr>
              <a:t>actions or technologies</a:t>
            </a:r>
            <a:r>
              <a:rPr lang="en-US" sz="3200" dirty="0">
                <a:latin typeface="Bahnschrift" panose="020B0502040204020203" pitchFamily="34" charset="0"/>
              </a:rPr>
              <a:t> used to protect information from security risks and vulnerabilities. </a:t>
            </a:r>
          </a:p>
          <a:p>
            <a:pPr marL="457200" indent="-457200" algn="just">
              <a:buFont typeface="Wingdings" panose="05000000000000000000" pitchFamily="2" charset="2"/>
              <a:buChar char="q"/>
            </a:pPr>
            <a:r>
              <a:rPr lang="en-US" sz="3200" dirty="0">
                <a:latin typeface="Bahnschrift" panose="020B0502040204020203" pitchFamily="34" charset="0"/>
              </a:rPr>
              <a:t>Countermeasures include </a:t>
            </a:r>
            <a:r>
              <a:rPr lang="en-US" sz="3200" b="1" dirty="0">
                <a:solidFill>
                  <a:srgbClr val="FF0000"/>
                </a:solidFill>
                <a:latin typeface="Bahnschrift" panose="020B0502040204020203" pitchFamily="34" charset="0"/>
              </a:rPr>
              <a:t>technical, administrative, and physical controls</a:t>
            </a:r>
            <a:r>
              <a:rPr lang="en-US" sz="3200" dirty="0">
                <a:latin typeface="Bahnschrift" panose="020B0502040204020203" pitchFamily="34" charset="0"/>
              </a:rPr>
              <a:t>, such as </a:t>
            </a:r>
            <a:r>
              <a:rPr lang="en-US" sz="3200" b="1" dirty="0">
                <a:solidFill>
                  <a:srgbClr val="0070C0"/>
                </a:solidFill>
                <a:latin typeface="Bahnschrift" panose="020B0502040204020203" pitchFamily="34" charset="0"/>
              </a:rPr>
              <a:t>encryption, access control, backup and recovery, intrusion detection and prevention, security policies and procedures, and security awareness training</a:t>
            </a:r>
            <a:r>
              <a:rPr lang="en-US" sz="3200" dirty="0">
                <a:latin typeface="Bahnschrift" panose="020B0502040204020203" pitchFamily="34" charset="0"/>
              </a:rPr>
              <a:t>.</a:t>
            </a:r>
          </a:p>
        </p:txBody>
      </p:sp>
    </p:spTree>
    <p:extLst>
      <p:ext uri="{BB962C8B-B14F-4D97-AF65-F5344CB8AC3E}">
        <p14:creationId xmlns:p14="http://schemas.microsoft.com/office/powerpoint/2010/main" val="12915977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GB" altLang="en-US" dirty="0"/>
              <a:t>Components of an Information System</a:t>
            </a:r>
            <a:endParaRPr lang="en-US" dirty="0"/>
          </a:p>
        </p:txBody>
      </p:sp>
      <p:sp>
        <p:nvSpPr>
          <p:cNvPr id="3" name="Content Placeholder 2"/>
          <p:cNvSpPr>
            <a:spLocks noGrp="1"/>
          </p:cNvSpPr>
          <p:nvPr>
            <p:ph idx="1"/>
          </p:nvPr>
        </p:nvSpPr>
        <p:spPr>
          <a:xfrm>
            <a:off x="228600" y="1161379"/>
            <a:ext cx="8763000" cy="4830763"/>
          </a:xfrm>
        </p:spPr>
        <p:txBody>
          <a:bodyPr/>
          <a:lstStyle/>
          <a:p>
            <a:pPr>
              <a:spcBef>
                <a:spcPts val="600"/>
              </a:spcBef>
            </a:pPr>
            <a:r>
              <a:rPr lang="en-GB" altLang="en-US" sz="2800" dirty="0"/>
              <a:t>Information system (IS) is the entire set of people, procedures, and technology that enable business to use information.</a:t>
            </a:r>
          </a:p>
        </p:txBody>
      </p:sp>
      <p:grpSp>
        <p:nvGrpSpPr>
          <p:cNvPr id="7" name="Group 6">
            <a:extLst>
              <a:ext uri="{FF2B5EF4-FFF2-40B4-BE49-F238E27FC236}">
                <a16:creationId xmlns:a16="http://schemas.microsoft.com/office/drawing/2014/main" id="{5E0FE825-E5C3-4C1F-B7C4-4E6826C67B7C}"/>
              </a:ext>
            </a:extLst>
          </p:cNvPr>
          <p:cNvGrpSpPr/>
          <p:nvPr/>
        </p:nvGrpSpPr>
        <p:grpSpPr>
          <a:xfrm>
            <a:off x="571500" y="2554975"/>
            <a:ext cx="8077200" cy="3581400"/>
            <a:chOff x="2286000" y="2667000"/>
            <a:chExt cx="8077200" cy="3581400"/>
          </a:xfrm>
        </p:grpSpPr>
        <p:pic>
          <p:nvPicPr>
            <p:cNvPr id="4" name="Picture 3">
              <a:extLst>
                <a:ext uri="{FF2B5EF4-FFF2-40B4-BE49-F238E27FC236}">
                  <a16:creationId xmlns:a16="http://schemas.microsoft.com/office/drawing/2014/main" id="{7D60BD03-2A82-476D-B7C8-4152B568E83F}"/>
                </a:ext>
              </a:extLst>
            </p:cNvPr>
            <p:cNvPicPr>
              <a:picLocks noChangeAspect="1"/>
            </p:cNvPicPr>
            <p:nvPr/>
          </p:nvPicPr>
          <p:blipFill rotWithShape="1">
            <a:blip r:embed="rId3"/>
            <a:srcRect l="6666" t="5555" r="5000" b="19842"/>
            <a:stretch/>
          </p:blipFill>
          <p:spPr>
            <a:xfrm>
              <a:off x="2286000" y="2667000"/>
              <a:ext cx="8077200" cy="3581400"/>
            </a:xfrm>
            <a:prstGeom prst="rect">
              <a:avLst/>
            </a:prstGeom>
          </p:spPr>
        </p:pic>
        <p:sp>
          <p:nvSpPr>
            <p:cNvPr id="6" name="Hexagon 5">
              <a:extLst>
                <a:ext uri="{FF2B5EF4-FFF2-40B4-BE49-F238E27FC236}">
                  <a16:creationId xmlns:a16="http://schemas.microsoft.com/office/drawing/2014/main" id="{A7148FB5-B408-4BFB-9FA8-699909BED4A0}"/>
                </a:ext>
              </a:extLst>
            </p:cNvPr>
            <p:cNvSpPr/>
            <p:nvPr/>
          </p:nvSpPr>
          <p:spPr>
            <a:xfrm>
              <a:off x="8757265" y="4811672"/>
              <a:ext cx="1592580" cy="1292495"/>
            </a:xfrm>
            <a:prstGeom prst="hexago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Procedure</a:t>
              </a:r>
            </a:p>
          </p:txBody>
        </p:sp>
      </p:grpSp>
    </p:spTree>
    <p:extLst>
      <p:ext uri="{BB962C8B-B14F-4D97-AF65-F5344CB8AC3E}">
        <p14:creationId xmlns:p14="http://schemas.microsoft.com/office/powerpoint/2010/main" val="36233970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GB" altLang="en-US" dirty="0"/>
              <a:t>Components of an Information System</a:t>
            </a:r>
            <a:endParaRPr lang="en-US" dirty="0"/>
          </a:p>
        </p:txBody>
      </p:sp>
      <p:sp>
        <p:nvSpPr>
          <p:cNvPr id="3" name="Content Placeholder 2"/>
          <p:cNvSpPr>
            <a:spLocks noGrp="1"/>
          </p:cNvSpPr>
          <p:nvPr>
            <p:ph idx="1"/>
          </p:nvPr>
        </p:nvSpPr>
        <p:spPr>
          <a:xfrm>
            <a:off x="228600" y="1161379"/>
            <a:ext cx="8763000" cy="4830763"/>
          </a:xfrm>
        </p:spPr>
        <p:txBody>
          <a:bodyPr/>
          <a:lstStyle/>
          <a:p>
            <a:pPr marL="0" indent="0" algn="just" fontAlgn="base">
              <a:spcBef>
                <a:spcPct val="0"/>
              </a:spcBef>
              <a:spcAft>
                <a:spcPct val="0"/>
              </a:spcAft>
              <a:buNone/>
            </a:pPr>
            <a:r>
              <a:rPr lang="en-US" sz="2800" b="1" dirty="0">
                <a:solidFill>
                  <a:srgbClr val="0070C0"/>
                </a:solidFill>
                <a:latin typeface="Bahnschrift" panose="020B0502040204020203" pitchFamily="34" charset="0"/>
                <a:ea typeface="ＭＳ Ｐゴシック" pitchFamily="34" charset="-128"/>
                <a:cs typeface="+mn-cs"/>
              </a:rPr>
              <a:t>Software</a:t>
            </a:r>
          </a:p>
          <a:p>
            <a:pPr algn="just" fontAlgn="base">
              <a:spcBef>
                <a:spcPct val="0"/>
              </a:spcBef>
              <a:spcAft>
                <a:spcPct val="0"/>
              </a:spcAft>
            </a:pPr>
            <a:r>
              <a:rPr lang="en-US" sz="2800" dirty="0">
                <a:latin typeface="Bahnschrift" panose="020B0502040204020203" pitchFamily="34" charset="0"/>
                <a:ea typeface="ＭＳ Ｐゴシック" pitchFamily="34" charset="-128"/>
                <a:cs typeface="+mn-cs"/>
              </a:rPr>
              <a:t>Components of IS comprises applications, operating systems, and assorted command utilities. </a:t>
            </a:r>
          </a:p>
          <a:p>
            <a:pPr algn="just" fontAlgn="base">
              <a:spcBef>
                <a:spcPct val="0"/>
              </a:spcBef>
              <a:spcAft>
                <a:spcPct val="0"/>
              </a:spcAft>
            </a:pPr>
            <a:r>
              <a:rPr lang="en-US" sz="2800" dirty="0">
                <a:latin typeface="Bahnschrift" panose="020B0502040204020203" pitchFamily="34" charset="0"/>
                <a:ea typeface="ＭＳ Ｐゴシック" pitchFamily="34" charset="-128"/>
                <a:cs typeface="+mn-cs"/>
              </a:rPr>
              <a:t>Software programs are the vessels that carry the lifeblood of information through an organization</a:t>
            </a:r>
          </a:p>
          <a:p>
            <a:pPr algn="just" fontAlgn="base">
              <a:spcBef>
                <a:spcPct val="0"/>
              </a:spcBef>
              <a:spcAft>
                <a:spcPct val="0"/>
              </a:spcAft>
            </a:pPr>
            <a:endParaRPr lang="en-US" altLang="en-US" sz="2800" dirty="0">
              <a:latin typeface="Bahnschrift" panose="020B0502040204020203" pitchFamily="34" charset="0"/>
              <a:ea typeface="ＭＳ Ｐゴシック" pitchFamily="34" charset="-128"/>
              <a:cs typeface="+mn-cs"/>
            </a:endParaRPr>
          </a:p>
          <a:p>
            <a:pPr marL="0" indent="0" algn="just" fontAlgn="base">
              <a:spcBef>
                <a:spcPct val="0"/>
              </a:spcBef>
              <a:spcAft>
                <a:spcPct val="0"/>
              </a:spcAft>
              <a:buNone/>
            </a:pPr>
            <a:r>
              <a:rPr lang="en-US" sz="2800" b="1" dirty="0">
                <a:solidFill>
                  <a:srgbClr val="0070C0"/>
                </a:solidFill>
                <a:latin typeface="Bahnschrift" panose="020B0502040204020203" pitchFamily="34" charset="0"/>
                <a:ea typeface="ＭＳ Ｐゴシック" pitchFamily="34" charset="-128"/>
                <a:cs typeface="+mn-cs"/>
              </a:rPr>
              <a:t>Hardware </a:t>
            </a:r>
          </a:p>
          <a:p>
            <a:pPr algn="just" fontAlgn="base">
              <a:spcBef>
                <a:spcPct val="0"/>
              </a:spcBef>
              <a:spcAft>
                <a:spcPct val="0"/>
              </a:spcAft>
            </a:pPr>
            <a:r>
              <a:rPr lang="en-US" sz="2800" dirty="0">
                <a:latin typeface="Bahnschrift" panose="020B0502040204020203" pitchFamily="34" charset="0"/>
                <a:ea typeface="ＭＳ Ｐゴシック" pitchFamily="34" charset="-128"/>
                <a:cs typeface="+mn-cs"/>
              </a:rPr>
              <a:t>The physical technology that houses and executes the software, stores and carries the data, and provides interfaces for the entry and removal of information from the system.</a:t>
            </a:r>
            <a:endParaRPr lang="en-GB" altLang="en-US" sz="2800" dirty="0">
              <a:latin typeface="Bahnschrift" panose="020B0502040204020203" pitchFamily="34" charset="0"/>
              <a:ea typeface="ＭＳ Ｐゴシック" pitchFamily="34" charset="-128"/>
              <a:cs typeface="+mn-cs"/>
            </a:endParaRPr>
          </a:p>
        </p:txBody>
      </p:sp>
    </p:spTree>
    <p:extLst>
      <p:ext uri="{BB962C8B-B14F-4D97-AF65-F5344CB8AC3E}">
        <p14:creationId xmlns:p14="http://schemas.microsoft.com/office/powerpoint/2010/main" val="8546269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GB" altLang="en-US" dirty="0"/>
              <a:t>Components of an Information System</a:t>
            </a:r>
            <a:endParaRPr lang="en-US" dirty="0"/>
          </a:p>
        </p:txBody>
      </p:sp>
      <p:sp>
        <p:nvSpPr>
          <p:cNvPr id="3" name="Content Placeholder 2"/>
          <p:cNvSpPr>
            <a:spLocks noGrp="1"/>
          </p:cNvSpPr>
          <p:nvPr>
            <p:ph idx="1"/>
          </p:nvPr>
        </p:nvSpPr>
        <p:spPr>
          <a:xfrm>
            <a:off x="152400" y="1161379"/>
            <a:ext cx="8839200" cy="5239421"/>
          </a:xfrm>
        </p:spPr>
        <p:txBody>
          <a:bodyPr>
            <a:normAutofit fontScale="77500" lnSpcReduction="20000"/>
          </a:bodyPr>
          <a:lstStyle/>
          <a:p>
            <a:pPr marL="0" indent="0" algn="just" fontAlgn="base">
              <a:lnSpc>
                <a:spcPct val="120000"/>
              </a:lnSpc>
              <a:spcBef>
                <a:spcPct val="0"/>
              </a:spcBef>
              <a:spcAft>
                <a:spcPct val="0"/>
              </a:spcAft>
              <a:buNone/>
            </a:pPr>
            <a:r>
              <a:rPr lang="en-US" sz="2800" b="1" dirty="0">
                <a:solidFill>
                  <a:srgbClr val="0070C0"/>
                </a:solidFill>
                <a:latin typeface="Bahnschrift" panose="020B0502040204020203" pitchFamily="34" charset="0"/>
                <a:ea typeface="ＭＳ Ｐゴシック" pitchFamily="34" charset="-128"/>
                <a:cs typeface="+mn-cs"/>
              </a:rPr>
              <a:t>Data</a:t>
            </a:r>
          </a:p>
          <a:p>
            <a:pPr algn="just" fontAlgn="base">
              <a:lnSpc>
                <a:spcPct val="120000"/>
              </a:lnSpc>
              <a:spcBef>
                <a:spcPct val="0"/>
              </a:spcBef>
              <a:spcAft>
                <a:spcPct val="0"/>
              </a:spcAft>
              <a:buFont typeface="Wingdings" panose="05000000000000000000" pitchFamily="2" charset="2"/>
              <a:buChar char="§"/>
            </a:pPr>
            <a:r>
              <a:rPr lang="en-US" sz="2800" dirty="0">
                <a:latin typeface="Bahnschrift" panose="020B0502040204020203" pitchFamily="34" charset="0"/>
                <a:ea typeface="ＭＳ Ｐゴシック" pitchFamily="34" charset="-128"/>
                <a:cs typeface="+mn-cs"/>
              </a:rPr>
              <a:t>Data stored, processed, and transmitted through a computer system must be protected.</a:t>
            </a:r>
          </a:p>
          <a:p>
            <a:pPr algn="just" fontAlgn="base">
              <a:lnSpc>
                <a:spcPct val="120000"/>
              </a:lnSpc>
              <a:spcBef>
                <a:spcPct val="0"/>
              </a:spcBef>
              <a:spcAft>
                <a:spcPct val="0"/>
              </a:spcAft>
              <a:buFont typeface="Wingdings" panose="05000000000000000000" pitchFamily="2" charset="2"/>
              <a:buChar char="§"/>
            </a:pPr>
            <a:r>
              <a:rPr lang="en-US" sz="2800" dirty="0">
                <a:latin typeface="Bahnschrift" panose="020B0502040204020203" pitchFamily="34" charset="0"/>
                <a:ea typeface="ＭＳ Ｐゴシック" pitchFamily="34" charset="-128"/>
                <a:cs typeface="+mn-cs"/>
              </a:rPr>
              <a:t>Data is often the most valuable asset possessed by an organization and is the main target of intentional attacks</a:t>
            </a:r>
          </a:p>
          <a:p>
            <a:pPr algn="just" fontAlgn="base">
              <a:lnSpc>
                <a:spcPct val="120000"/>
              </a:lnSpc>
              <a:spcBef>
                <a:spcPct val="0"/>
              </a:spcBef>
              <a:spcAft>
                <a:spcPct val="0"/>
              </a:spcAft>
              <a:buFont typeface="Wingdings" panose="05000000000000000000" pitchFamily="2" charset="2"/>
              <a:buChar char="§"/>
            </a:pPr>
            <a:endParaRPr lang="en-US" altLang="en-US" sz="2800" dirty="0">
              <a:latin typeface="Bahnschrift" panose="020B0502040204020203" pitchFamily="34" charset="0"/>
              <a:ea typeface="ＭＳ Ｐゴシック" pitchFamily="34" charset="-128"/>
              <a:cs typeface="+mn-cs"/>
            </a:endParaRPr>
          </a:p>
          <a:p>
            <a:pPr marL="0" indent="0" algn="just" fontAlgn="base">
              <a:lnSpc>
                <a:spcPct val="120000"/>
              </a:lnSpc>
              <a:spcBef>
                <a:spcPct val="0"/>
              </a:spcBef>
              <a:spcAft>
                <a:spcPct val="0"/>
              </a:spcAft>
              <a:buNone/>
            </a:pPr>
            <a:r>
              <a:rPr lang="en-US" sz="2800" b="1" dirty="0">
                <a:solidFill>
                  <a:srgbClr val="0070C0"/>
                </a:solidFill>
                <a:latin typeface="Bahnschrift" panose="020B0502040204020203" pitchFamily="34" charset="0"/>
                <a:ea typeface="ＭＳ Ｐゴシック" pitchFamily="34" charset="-128"/>
                <a:cs typeface="+mn-cs"/>
              </a:rPr>
              <a:t>People</a:t>
            </a:r>
          </a:p>
          <a:p>
            <a:pPr marL="0" indent="0" algn="just" fontAlgn="base">
              <a:lnSpc>
                <a:spcPct val="120000"/>
              </a:lnSpc>
              <a:spcBef>
                <a:spcPct val="0"/>
              </a:spcBef>
              <a:spcAft>
                <a:spcPct val="0"/>
              </a:spcAft>
              <a:buNone/>
            </a:pPr>
            <a:r>
              <a:rPr lang="en-US" sz="2800" dirty="0">
                <a:latin typeface="Bahnschrift" panose="020B0502040204020203" pitchFamily="34" charset="0"/>
                <a:ea typeface="ＭＳ Ｐゴシック" pitchFamily="34" charset="-128"/>
                <a:cs typeface="+mn-cs"/>
              </a:rPr>
              <a:t>There are many roles for people in information systems. </a:t>
            </a:r>
          </a:p>
          <a:p>
            <a:pPr algn="just" fontAlgn="base">
              <a:lnSpc>
                <a:spcPct val="120000"/>
              </a:lnSpc>
              <a:spcBef>
                <a:spcPct val="0"/>
              </a:spcBef>
              <a:spcAft>
                <a:spcPct val="0"/>
              </a:spcAft>
              <a:buFont typeface="Wingdings" panose="05000000000000000000" pitchFamily="2" charset="2"/>
              <a:buChar char="§"/>
            </a:pPr>
            <a:r>
              <a:rPr lang="en-US" sz="2800" dirty="0">
                <a:latin typeface="Bahnschrift" panose="020B0502040204020203" pitchFamily="34" charset="0"/>
                <a:ea typeface="ＭＳ Ｐゴシック" pitchFamily="34" charset="-128"/>
                <a:cs typeface="+mn-cs"/>
              </a:rPr>
              <a:t>Systems Analyst</a:t>
            </a:r>
          </a:p>
          <a:p>
            <a:pPr algn="just" fontAlgn="base">
              <a:lnSpc>
                <a:spcPct val="120000"/>
              </a:lnSpc>
              <a:spcBef>
                <a:spcPct val="0"/>
              </a:spcBef>
              <a:spcAft>
                <a:spcPct val="0"/>
              </a:spcAft>
              <a:buFont typeface="Wingdings" panose="05000000000000000000" pitchFamily="2" charset="2"/>
              <a:buChar char="§"/>
            </a:pPr>
            <a:r>
              <a:rPr lang="en-US" sz="2800" dirty="0">
                <a:latin typeface="Bahnschrift" panose="020B0502040204020203" pitchFamily="34" charset="0"/>
                <a:ea typeface="ＭＳ Ｐゴシック" pitchFamily="34" charset="-128"/>
                <a:cs typeface="+mn-cs"/>
              </a:rPr>
              <a:t>Programmer</a:t>
            </a:r>
          </a:p>
          <a:p>
            <a:pPr algn="just" fontAlgn="base">
              <a:lnSpc>
                <a:spcPct val="120000"/>
              </a:lnSpc>
              <a:spcBef>
                <a:spcPct val="0"/>
              </a:spcBef>
              <a:spcAft>
                <a:spcPct val="0"/>
              </a:spcAft>
              <a:buFont typeface="Wingdings" panose="05000000000000000000" pitchFamily="2" charset="2"/>
              <a:buChar char="§"/>
            </a:pPr>
            <a:r>
              <a:rPr lang="en-US" sz="2800" dirty="0">
                <a:latin typeface="Bahnschrift" panose="020B0502040204020203" pitchFamily="34" charset="0"/>
                <a:ea typeface="ＭＳ Ｐゴシック" pitchFamily="34" charset="-128"/>
                <a:cs typeface="+mn-cs"/>
              </a:rPr>
              <a:t>Technician</a:t>
            </a:r>
          </a:p>
          <a:p>
            <a:pPr algn="just" fontAlgn="base">
              <a:lnSpc>
                <a:spcPct val="120000"/>
              </a:lnSpc>
              <a:spcBef>
                <a:spcPct val="0"/>
              </a:spcBef>
              <a:spcAft>
                <a:spcPct val="0"/>
              </a:spcAft>
              <a:buFont typeface="Wingdings" panose="05000000000000000000" pitchFamily="2" charset="2"/>
              <a:buChar char="§"/>
            </a:pPr>
            <a:r>
              <a:rPr lang="en-US" sz="2800" dirty="0">
                <a:latin typeface="Bahnschrift" panose="020B0502040204020203" pitchFamily="34" charset="0"/>
                <a:ea typeface="ＭＳ Ｐゴシック" pitchFamily="34" charset="-128"/>
                <a:cs typeface="+mn-cs"/>
              </a:rPr>
              <a:t>Engineer</a:t>
            </a:r>
          </a:p>
          <a:p>
            <a:pPr algn="just" fontAlgn="base">
              <a:lnSpc>
                <a:spcPct val="120000"/>
              </a:lnSpc>
              <a:spcBef>
                <a:spcPct val="0"/>
              </a:spcBef>
              <a:spcAft>
                <a:spcPct val="0"/>
              </a:spcAft>
              <a:buFont typeface="Wingdings" panose="05000000000000000000" pitchFamily="2" charset="2"/>
              <a:buChar char="§"/>
            </a:pPr>
            <a:r>
              <a:rPr lang="en-US" sz="2800" dirty="0">
                <a:latin typeface="Bahnschrift" panose="020B0502040204020203" pitchFamily="34" charset="0"/>
                <a:ea typeface="ＭＳ Ｐゴシック" pitchFamily="34" charset="-128"/>
                <a:cs typeface="+mn-cs"/>
              </a:rPr>
              <a:t>Network Manager</a:t>
            </a:r>
          </a:p>
          <a:p>
            <a:pPr algn="just" fontAlgn="base">
              <a:lnSpc>
                <a:spcPct val="120000"/>
              </a:lnSpc>
              <a:spcBef>
                <a:spcPct val="0"/>
              </a:spcBef>
              <a:spcAft>
                <a:spcPct val="0"/>
              </a:spcAft>
              <a:buFont typeface="Wingdings" panose="05000000000000000000" pitchFamily="2" charset="2"/>
              <a:buChar char="§"/>
            </a:pPr>
            <a:r>
              <a:rPr lang="en-US" sz="2800" dirty="0">
                <a:latin typeface="Bahnschrift" panose="020B0502040204020203" pitchFamily="34" charset="0"/>
                <a:ea typeface="ＭＳ Ｐゴシック" pitchFamily="34" charset="-128"/>
                <a:cs typeface="+mn-cs"/>
              </a:rPr>
              <a:t>MIS ( Manager of Information Systems )</a:t>
            </a:r>
          </a:p>
          <a:p>
            <a:pPr algn="just" fontAlgn="base">
              <a:lnSpc>
                <a:spcPct val="120000"/>
              </a:lnSpc>
              <a:spcBef>
                <a:spcPct val="0"/>
              </a:spcBef>
              <a:spcAft>
                <a:spcPct val="0"/>
              </a:spcAft>
              <a:buFont typeface="Wingdings" panose="05000000000000000000" pitchFamily="2" charset="2"/>
              <a:buChar char="§"/>
            </a:pPr>
            <a:r>
              <a:rPr lang="en-US" sz="2800" dirty="0">
                <a:latin typeface="Bahnschrift" panose="020B0502040204020203" pitchFamily="34" charset="0"/>
                <a:ea typeface="ＭＳ Ｐゴシック" pitchFamily="34" charset="-128"/>
                <a:cs typeface="+mn-cs"/>
              </a:rPr>
              <a:t>Data entry operator</a:t>
            </a:r>
            <a:endParaRPr lang="en-GB" altLang="en-US" sz="2800" dirty="0">
              <a:latin typeface="Bahnschrift" panose="020B0502040204020203" pitchFamily="34" charset="0"/>
              <a:ea typeface="ＭＳ Ｐゴシック" pitchFamily="34" charset="-128"/>
              <a:cs typeface="+mn-cs"/>
            </a:endParaRPr>
          </a:p>
        </p:txBody>
      </p:sp>
    </p:spTree>
    <p:extLst>
      <p:ext uri="{BB962C8B-B14F-4D97-AF65-F5344CB8AC3E}">
        <p14:creationId xmlns:p14="http://schemas.microsoft.com/office/powerpoint/2010/main" val="2553954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GB" altLang="en-US" dirty="0"/>
              <a:t>Components of an Information System</a:t>
            </a:r>
            <a:endParaRPr lang="en-US" dirty="0"/>
          </a:p>
        </p:txBody>
      </p:sp>
      <p:sp>
        <p:nvSpPr>
          <p:cNvPr id="3" name="Content Placeholder 2"/>
          <p:cNvSpPr>
            <a:spLocks noGrp="1"/>
          </p:cNvSpPr>
          <p:nvPr>
            <p:ph idx="1"/>
          </p:nvPr>
        </p:nvSpPr>
        <p:spPr>
          <a:xfrm>
            <a:off x="152400" y="1161379"/>
            <a:ext cx="8839200" cy="5239421"/>
          </a:xfrm>
        </p:spPr>
        <p:txBody>
          <a:bodyPr>
            <a:normAutofit lnSpcReduction="10000"/>
          </a:bodyPr>
          <a:lstStyle/>
          <a:p>
            <a:pPr marL="0" indent="0" algn="just" fontAlgn="base">
              <a:spcBef>
                <a:spcPct val="0"/>
              </a:spcBef>
              <a:spcAft>
                <a:spcPct val="0"/>
              </a:spcAft>
              <a:buNone/>
            </a:pPr>
            <a:r>
              <a:rPr lang="en-US" sz="2800" b="1" dirty="0">
                <a:solidFill>
                  <a:srgbClr val="0070C0"/>
                </a:solidFill>
                <a:latin typeface="Bahnschrift" panose="020B0502040204020203" pitchFamily="34" charset="0"/>
                <a:ea typeface="ＭＳ Ｐゴシック" pitchFamily="34" charset="-128"/>
                <a:cs typeface="+mn-cs"/>
              </a:rPr>
              <a:t>Procedures </a:t>
            </a:r>
          </a:p>
          <a:p>
            <a:pPr algn="just" fontAlgn="base">
              <a:spcBef>
                <a:spcPct val="0"/>
              </a:spcBef>
              <a:spcAft>
                <a:spcPct val="0"/>
              </a:spcAft>
              <a:buFont typeface="Wingdings" panose="05000000000000000000" pitchFamily="2" charset="2"/>
              <a:buChar char="§"/>
            </a:pPr>
            <a:r>
              <a:rPr lang="en-US" sz="2200" dirty="0">
                <a:latin typeface="Bahnschrift" panose="020B0502040204020203" pitchFamily="34" charset="0"/>
                <a:ea typeface="ＭＳ Ｐゴシック" pitchFamily="34" charset="-128"/>
                <a:cs typeface="+mn-cs"/>
              </a:rPr>
              <a:t>A procedure is a series of documented actions taken to achieve something. </a:t>
            </a:r>
          </a:p>
          <a:p>
            <a:pPr algn="just" fontAlgn="base">
              <a:spcBef>
                <a:spcPct val="0"/>
              </a:spcBef>
              <a:spcAft>
                <a:spcPct val="0"/>
              </a:spcAft>
              <a:buFont typeface="Wingdings" panose="05000000000000000000" pitchFamily="2" charset="2"/>
              <a:buChar char="§"/>
            </a:pPr>
            <a:r>
              <a:rPr lang="en-US" sz="2200" dirty="0">
                <a:latin typeface="Bahnschrift" panose="020B0502040204020203" pitchFamily="34" charset="0"/>
                <a:ea typeface="ＭＳ Ｐゴシック" pitchFamily="34" charset="-128"/>
                <a:cs typeface="+mn-cs"/>
              </a:rPr>
              <a:t>A procedure is more than a single simple task. </a:t>
            </a:r>
          </a:p>
          <a:p>
            <a:pPr algn="just" fontAlgn="base">
              <a:spcBef>
                <a:spcPct val="0"/>
              </a:spcBef>
              <a:spcAft>
                <a:spcPct val="0"/>
              </a:spcAft>
              <a:buFont typeface="Wingdings" panose="05000000000000000000" pitchFamily="2" charset="2"/>
              <a:buChar char="§"/>
            </a:pPr>
            <a:r>
              <a:rPr lang="en-US" sz="2200" dirty="0">
                <a:latin typeface="Bahnschrift" panose="020B0502040204020203" pitchFamily="34" charset="0"/>
                <a:ea typeface="ＭＳ Ｐゴシック" pitchFamily="34" charset="-128"/>
                <a:cs typeface="+mn-cs"/>
              </a:rPr>
              <a:t>A procedure can be quite complex and involved, such as performing a backup, shutting down a system, patching software. </a:t>
            </a:r>
          </a:p>
          <a:p>
            <a:pPr marL="0" indent="0" algn="just" fontAlgn="base">
              <a:spcBef>
                <a:spcPct val="0"/>
              </a:spcBef>
              <a:spcAft>
                <a:spcPct val="0"/>
              </a:spcAft>
              <a:buNone/>
            </a:pPr>
            <a:endParaRPr lang="en-US" sz="2800" b="1" dirty="0">
              <a:solidFill>
                <a:srgbClr val="0070C0"/>
              </a:solidFill>
              <a:latin typeface="Bahnschrift" panose="020B0502040204020203" pitchFamily="34" charset="0"/>
              <a:ea typeface="ＭＳ Ｐゴシック" pitchFamily="34" charset="-128"/>
              <a:cs typeface="+mn-cs"/>
            </a:endParaRPr>
          </a:p>
          <a:p>
            <a:pPr marL="0" indent="0" algn="just" fontAlgn="base">
              <a:spcBef>
                <a:spcPct val="0"/>
              </a:spcBef>
              <a:spcAft>
                <a:spcPct val="0"/>
              </a:spcAft>
              <a:buNone/>
            </a:pPr>
            <a:r>
              <a:rPr lang="en-US" sz="2800" b="1" dirty="0">
                <a:solidFill>
                  <a:srgbClr val="0070C0"/>
                </a:solidFill>
                <a:latin typeface="Bahnschrift" panose="020B0502040204020203" pitchFamily="34" charset="0"/>
                <a:ea typeface="ＭＳ Ｐゴシック" pitchFamily="34" charset="-128"/>
                <a:cs typeface="+mn-cs"/>
              </a:rPr>
              <a:t>Networks</a:t>
            </a:r>
            <a:r>
              <a:rPr lang="en-US" sz="2200" dirty="0">
                <a:latin typeface="Bahnschrift" panose="020B0502040204020203" pitchFamily="34" charset="0"/>
                <a:ea typeface="ＭＳ Ｐゴシック" pitchFamily="34" charset="-128"/>
                <a:cs typeface="+mn-cs"/>
              </a:rPr>
              <a:t> </a:t>
            </a:r>
          </a:p>
          <a:p>
            <a:pPr algn="just" fontAlgn="base">
              <a:spcBef>
                <a:spcPct val="0"/>
              </a:spcBef>
              <a:spcAft>
                <a:spcPct val="0"/>
              </a:spcAft>
              <a:buFont typeface="Wingdings" panose="05000000000000000000" pitchFamily="2" charset="2"/>
              <a:buChar char="§"/>
            </a:pPr>
            <a:r>
              <a:rPr lang="en-US" sz="2200" dirty="0">
                <a:latin typeface="Bahnschrift" panose="020B0502040204020203" pitchFamily="34" charset="0"/>
                <a:ea typeface="ＭＳ Ｐゴシック" pitchFamily="34" charset="-128"/>
                <a:cs typeface="+mn-cs"/>
              </a:rPr>
              <a:t>Information systems are connected to each other to form Local Area Network (LANs), and these LANs are connected to other networks such as the Internet, new security challenges rapidly emerge. </a:t>
            </a:r>
          </a:p>
          <a:p>
            <a:pPr algn="just" fontAlgn="base">
              <a:spcBef>
                <a:spcPct val="0"/>
              </a:spcBef>
              <a:spcAft>
                <a:spcPct val="0"/>
              </a:spcAft>
              <a:buFont typeface="Wingdings" panose="05000000000000000000" pitchFamily="2" charset="2"/>
              <a:buChar char="§"/>
            </a:pPr>
            <a:r>
              <a:rPr lang="en-US" sz="2200" dirty="0">
                <a:latin typeface="Bahnschrift" panose="020B0502040204020203" pitchFamily="34" charset="0"/>
                <a:ea typeface="ＭＳ Ｐゴシック" pitchFamily="34" charset="-128"/>
                <a:cs typeface="+mn-cs"/>
              </a:rPr>
              <a:t>Steps to provide network security are essential, as is the implementation of alarm and intrusion systems to make system owners aware of ongoing compromises.</a:t>
            </a:r>
            <a:endParaRPr lang="en-GB" altLang="en-US" sz="2200" dirty="0">
              <a:latin typeface="Bahnschrift" panose="020B0502040204020203" pitchFamily="34" charset="0"/>
              <a:ea typeface="ＭＳ Ｐゴシック" pitchFamily="34" charset="-128"/>
              <a:cs typeface="+mn-cs"/>
            </a:endParaRPr>
          </a:p>
        </p:txBody>
      </p:sp>
    </p:spTree>
    <p:extLst>
      <p:ext uri="{BB962C8B-B14F-4D97-AF65-F5344CB8AC3E}">
        <p14:creationId xmlns:p14="http://schemas.microsoft.com/office/powerpoint/2010/main" val="3092462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GB" altLang="en-US" dirty="0"/>
              <a:t>The 1970s and 80s (1 of 2)</a:t>
            </a:r>
            <a:endParaRPr lang="en-US" dirty="0"/>
          </a:p>
        </p:txBody>
      </p:sp>
      <p:sp>
        <p:nvSpPr>
          <p:cNvPr id="3" name="Content Placeholder 2"/>
          <p:cNvSpPr>
            <a:spLocks noGrp="1"/>
          </p:cNvSpPr>
          <p:nvPr>
            <p:ph idx="1"/>
          </p:nvPr>
        </p:nvSpPr>
        <p:spPr/>
        <p:txBody>
          <a:bodyPr/>
          <a:lstStyle/>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dirty="0"/>
              <a:t>ARPANET grew in </a:t>
            </a:r>
            <a:r>
              <a:rPr lang="en-GB" altLang="en-US" sz="2800" u="sng" dirty="0"/>
              <a:t>popularity</a:t>
            </a:r>
            <a:r>
              <a:rPr lang="en-GB" altLang="en-US" sz="2800" dirty="0"/>
              <a:t>, as did its potential for </a:t>
            </a:r>
            <a:r>
              <a:rPr lang="en-GB" altLang="en-US" sz="2800" u="sng" dirty="0"/>
              <a:t>misuse</a:t>
            </a:r>
            <a:r>
              <a:rPr lang="en-GB" altLang="en-US" sz="2800" dirty="0"/>
              <a:t>.</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dirty="0"/>
              <a:t>Fundamental problems with ARPANET security were identified.</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600" u="sng" dirty="0"/>
              <a:t>No safety procedures </a:t>
            </a:r>
            <a:r>
              <a:rPr lang="en-GB" altLang="en-US" sz="2600" dirty="0"/>
              <a:t>for dial-up connections to ARPANET</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600" u="sng" dirty="0"/>
              <a:t>Nonexistent user identification and authorization </a:t>
            </a:r>
            <a:r>
              <a:rPr lang="en-GB" altLang="en-US" sz="2600" dirty="0"/>
              <a:t>to system</a:t>
            </a:r>
          </a:p>
        </p:txBody>
      </p:sp>
    </p:spTree>
    <p:extLst>
      <p:ext uri="{BB962C8B-B14F-4D97-AF65-F5344CB8AC3E}">
        <p14:creationId xmlns:p14="http://schemas.microsoft.com/office/powerpoint/2010/main" val="16078258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GB" altLang="en-US" dirty="0"/>
              <a:t>Balancing Information Security and Access</a:t>
            </a:r>
            <a:endParaRPr lang="en-US" dirty="0"/>
          </a:p>
        </p:txBody>
      </p:sp>
      <p:pic>
        <p:nvPicPr>
          <p:cNvPr id="5" name="Picture 20" descr="Fig01-06">
            <a:extLst>
              <a:ext uri="{FF2B5EF4-FFF2-40B4-BE49-F238E27FC236}">
                <a16:creationId xmlns:a16="http://schemas.microsoft.com/office/drawing/2014/main" id="{913B2168-0FDC-4D9F-B619-E545BB286E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2" t="9403" r="3126" b="15596"/>
          <a:stretch/>
        </p:blipFill>
        <p:spPr bwMode="auto">
          <a:xfrm>
            <a:off x="3505200" y="1524000"/>
            <a:ext cx="5638800" cy="335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5720" y="1219200"/>
            <a:ext cx="4907280" cy="5029200"/>
          </a:xfrm>
        </p:spPr>
        <p:txBody>
          <a:bodyPr>
            <a:normAutofit/>
          </a:bodyPr>
          <a:lstStyle/>
          <a:p>
            <a:pPr>
              <a:spcBef>
                <a:spcPts val="600"/>
              </a:spcBef>
            </a:pPr>
            <a:r>
              <a:rPr lang="en-GB" altLang="en-US" sz="2800" dirty="0"/>
              <a:t>Impossible to obtain perfect information security—it is a process, not a goal.</a:t>
            </a:r>
          </a:p>
          <a:p>
            <a:pPr>
              <a:spcBef>
                <a:spcPts val="600"/>
              </a:spcBef>
            </a:pPr>
            <a:r>
              <a:rPr lang="en-GB" altLang="en-US" sz="2800" dirty="0"/>
              <a:t>Security should be considered a balance between protection and availability.</a:t>
            </a:r>
          </a:p>
          <a:p>
            <a:pPr>
              <a:spcBef>
                <a:spcPts val="600"/>
              </a:spcBef>
            </a:pPr>
            <a:r>
              <a:rPr lang="en-GB" altLang="en-US" sz="2800" dirty="0"/>
              <a:t>To achieve balance, </a:t>
            </a:r>
            <a:r>
              <a:rPr lang="en-US" altLang="en-US" sz="2800" dirty="0"/>
              <a:t>the </a:t>
            </a:r>
            <a:r>
              <a:rPr lang="en-GB" altLang="en-US" sz="2800" dirty="0"/>
              <a:t>level of security must allow reasonable access, yet protect against threats.</a:t>
            </a:r>
          </a:p>
        </p:txBody>
      </p:sp>
    </p:spTree>
    <p:extLst>
      <p:ext uri="{BB962C8B-B14F-4D97-AF65-F5344CB8AC3E}">
        <p14:creationId xmlns:p14="http://schemas.microsoft.com/office/powerpoint/2010/main" val="3420299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 y="27709"/>
            <a:ext cx="9052560" cy="1115291"/>
          </a:xfrm>
        </p:spPr>
        <p:txBody>
          <a:bodyPr anchor="ctr">
            <a:noAutofit/>
          </a:bodyPr>
          <a:lstStyle/>
          <a:p>
            <a:r>
              <a:rPr lang="en-GB" altLang="en-US" dirty="0"/>
              <a:t>Approaches to Information Security Implementation: Bottom-Up Approach</a:t>
            </a:r>
            <a:endParaRPr lang="en-US" dirty="0"/>
          </a:p>
        </p:txBody>
      </p:sp>
      <p:sp>
        <p:nvSpPr>
          <p:cNvPr id="3" name="Content Placeholder 2"/>
          <p:cNvSpPr>
            <a:spLocks noGrp="1"/>
          </p:cNvSpPr>
          <p:nvPr>
            <p:ph idx="1"/>
          </p:nvPr>
        </p:nvSpPr>
        <p:spPr/>
        <p:txBody>
          <a:bodyPr>
            <a:normAutofit/>
          </a:bodyPr>
          <a:lstStyle/>
          <a:p>
            <a:r>
              <a:rPr lang="en-GB" altLang="en-US" sz="3200" dirty="0"/>
              <a:t>Grassroots effort: Systems administrators attempt to improve security of their systems.</a:t>
            </a:r>
          </a:p>
          <a:p>
            <a:r>
              <a:rPr lang="en-GB" altLang="en-US" sz="3200" dirty="0"/>
              <a:t>Key advantage: technical expertise of individual administrators</a:t>
            </a:r>
          </a:p>
          <a:p>
            <a:r>
              <a:rPr lang="en-GB" altLang="en-US" sz="3200" dirty="0"/>
              <a:t>Seldom works, as it lacks a number of critical features:</a:t>
            </a:r>
          </a:p>
          <a:p>
            <a:pPr lvl="1"/>
            <a:r>
              <a:rPr lang="en-GB" altLang="en-US" sz="3200" u="sng" dirty="0"/>
              <a:t>Participant support </a:t>
            </a:r>
          </a:p>
          <a:p>
            <a:pPr lvl="1"/>
            <a:r>
              <a:rPr lang="en-GB" altLang="en-US" sz="3200" u="sng" dirty="0"/>
              <a:t>Organizational staying power</a:t>
            </a:r>
          </a:p>
        </p:txBody>
      </p:sp>
    </p:spTree>
    <p:extLst>
      <p:ext uri="{BB962C8B-B14F-4D97-AF65-F5344CB8AC3E}">
        <p14:creationId xmlns:p14="http://schemas.microsoft.com/office/powerpoint/2010/main" val="7963487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r>
              <a:rPr lang="en-GB" altLang="en-US" dirty="0"/>
              <a:t>Approaches to Information Security Implementation:</a:t>
            </a:r>
            <a:r>
              <a:rPr lang="en-GB" altLang="en-US" baseline="0" dirty="0"/>
              <a:t> </a:t>
            </a:r>
            <a:r>
              <a:rPr lang="en-GB" altLang="en-US" dirty="0"/>
              <a:t>Top-Down Approach</a:t>
            </a:r>
            <a:endParaRPr lang="en-US" dirty="0"/>
          </a:p>
        </p:txBody>
      </p:sp>
      <p:sp>
        <p:nvSpPr>
          <p:cNvPr id="3" name="Content Placeholder 2"/>
          <p:cNvSpPr>
            <a:spLocks noGrp="1"/>
          </p:cNvSpPr>
          <p:nvPr>
            <p:ph idx="1"/>
          </p:nvPr>
        </p:nvSpPr>
        <p:spPr/>
        <p:txBody>
          <a:bodyPr>
            <a:normAutofit/>
          </a:bodyPr>
          <a:lstStyle/>
          <a:p>
            <a:pPr>
              <a:spcBef>
                <a:spcPts val="600"/>
              </a:spcBef>
            </a:pPr>
            <a:r>
              <a:rPr lang="en-GB" altLang="en-US" sz="3200" dirty="0"/>
              <a:t>Initiated by upper management</a:t>
            </a:r>
          </a:p>
          <a:p>
            <a:pPr lvl="1">
              <a:spcBef>
                <a:spcPts val="600"/>
              </a:spcBef>
            </a:pPr>
            <a:r>
              <a:rPr lang="en-GB" altLang="en-US" sz="2800" dirty="0"/>
              <a:t>Issue policy, procedures, and processes</a:t>
            </a:r>
          </a:p>
          <a:p>
            <a:pPr lvl="1">
              <a:spcBef>
                <a:spcPts val="600"/>
              </a:spcBef>
            </a:pPr>
            <a:r>
              <a:rPr lang="en-GB" altLang="en-US" sz="2800" dirty="0"/>
              <a:t>Dictate goals and expected outcomes of project</a:t>
            </a:r>
          </a:p>
          <a:p>
            <a:pPr lvl="1">
              <a:spcBef>
                <a:spcPts val="600"/>
              </a:spcBef>
            </a:pPr>
            <a:r>
              <a:rPr lang="en-GB" altLang="en-US" sz="2800" dirty="0"/>
              <a:t>Determine accountability for each required action</a:t>
            </a:r>
          </a:p>
          <a:p>
            <a:pPr>
              <a:spcBef>
                <a:spcPts val="600"/>
              </a:spcBef>
            </a:pPr>
            <a:r>
              <a:rPr lang="en-GB" altLang="en-US" sz="3200" dirty="0"/>
              <a:t>The most successful type of top-down approach also involves a formal development strategy referred to as systems development life cycle.</a:t>
            </a:r>
          </a:p>
        </p:txBody>
      </p:sp>
    </p:spTree>
    <p:extLst>
      <p:ext uri="{BB962C8B-B14F-4D97-AF65-F5344CB8AC3E}">
        <p14:creationId xmlns:p14="http://schemas.microsoft.com/office/powerpoint/2010/main" val="26624747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219200"/>
          </a:xfrm>
        </p:spPr>
        <p:txBody>
          <a:bodyPr anchor="ctr">
            <a:noAutofit/>
          </a:bodyPr>
          <a:lstStyle/>
          <a:p>
            <a:pPr marL="0" indent="0"/>
            <a:r>
              <a:rPr lang="en-US" b="1" dirty="0"/>
              <a:t>Figure 1-12  </a:t>
            </a:r>
            <a:r>
              <a:rPr lang="en-US" dirty="0"/>
              <a:t>Approaches to information security implementation</a:t>
            </a:r>
            <a:endParaRPr lang="en-US" baseline="30000" dirty="0"/>
          </a:p>
        </p:txBody>
      </p:sp>
      <p:pic>
        <p:nvPicPr>
          <p:cNvPr id="2050" name="Picture 2" descr="An illustration shows the classifications and a triangle on the background. An arrow pointing from the top of the triangle to the bottom is labeled as, “Top-down approach” and an arrow pointing towards the tip of triangle is labeled as, “Bottom-up approach.” The label CEO is classified into CFO, CIO and COO. The label CIO is classified into CISO, VP-Systems and VP-Networks. The VP-Systems is classified into Security mgr, Systems mgr and Network mgr. The Systems mgr is classified into Security admin, Systems admin and Network admin. The Systems admin is classified into Security tech, Systems tech and network tech.&#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98" y="1205630"/>
            <a:ext cx="9144000" cy="4864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0098714"/>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r>
              <a:rPr lang="en-GB" altLang="en-US" dirty="0"/>
              <a:t>Security in the Systems Development Life Cycle</a:t>
            </a:r>
            <a:endParaRPr lang="en-US" dirty="0"/>
          </a:p>
        </p:txBody>
      </p:sp>
      <p:sp>
        <p:nvSpPr>
          <p:cNvPr id="3" name="Content Placeholder 2"/>
          <p:cNvSpPr>
            <a:spLocks noGrp="1"/>
          </p:cNvSpPr>
          <p:nvPr>
            <p:ph idx="1"/>
          </p:nvPr>
        </p:nvSpPr>
        <p:spPr/>
        <p:txBody>
          <a:bodyPr/>
          <a:lstStyle/>
          <a:p>
            <a:pPr>
              <a:spcBef>
                <a:spcPts val="600"/>
              </a:spcBef>
            </a:pPr>
            <a:r>
              <a:rPr lang="en-GB" altLang="en-US" sz="2800" dirty="0"/>
              <a:t>Systems development life cycle (SDLC): a methodology for the design and implementation of an information system </a:t>
            </a:r>
          </a:p>
          <a:p>
            <a:pPr>
              <a:spcBef>
                <a:spcPts val="600"/>
              </a:spcBef>
            </a:pPr>
            <a:r>
              <a:rPr lang="en-GB" altLang="en-US" sz="2800" dirty="0"/>
              <a:t>Methodology: a formal approach to solving a problem based on a structured sequence of procedures</a:t>
            </a:r>
          </a:p>
          <a:p>
            <a:pPr>
              <a:spcBef>
                <a:spcPts val="600"/>
              </a:spcBef>
            </a:pPr>
            <a:r>
              <a:rPr lang="en-GB" altLang="en-US" sz="2800" dirty="0"/>
              <a:t>Using a methodology:</a:t>
            </a:r>
          </a:p>
          <a:p>
            <a:pPr lvl="1">
              <a:spcBef>
                <a:spcPts val="600"/>
              </a:spcBef>
            </a:pPr>
            <a:r>
              <a:rPr lang="en-GB" altLang="en-US" sz="2600" dirty="0"/>
              <a:t>Ensures a rigorous process with a clearly defined goal</a:t>
            </a:r>
          </a:p>
          <a:p>
            <a:pPr lvl="1">
              <a:spcBef>
                <a:spcPts val="600"/>
              </a:spcBef>
            </a:pPr>
            <a:r>
              <a:rPr lang="en-GB" altLang="en-US" sz="2600" dirty="0"/>
              <a:t>Increases probability of success</a:t>
            </a:r>
          </a:p>
        </p:txBody>
      </p:sp>
    </p:spTree>
    <p:extLst>
      <p:ext uri="{BB962C8B-B14F-4D97-AF65-F5344CB8AC3E}">
        <p14:creationId xmlns:p14="http://schemas.microsoft.com/office/powerpoint/2010/main" val="35529907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1295400"/>
          </a:xfrm>
        </p:spPr>
        <p:txBody>
          <a:bodyPr anchor="ctr">
            <a:noAutofit/>
          </a:bodyPr>
          <a:lstStyle/>
          <a:p>
            <a:pPr marL="0" indent="0"/>
            <a:r>
              <a:rPr lang="en-US" b="1" dirty="0"/>
              <a:t>Figure 1-13  </a:t>
            </a:r>
            <a:r>
              <a:rPr lang="en-US" dirty="0"/>
              <a:t>SDLC waterfall methodology</a:t>
            </a:r>
            <a:endParaRPr lang="en-US" baseline="30000" dirty="0"/>
          </a:p>
        </p:txBody>
      </p:sp>
      <p:pic>
        <p:nvPicPr>
          <p:cNvPr id="3074" name="Picture 2" descr="A figure shows the flow chart. The label Investigation points to Analysis by an arrow and back to Investigation. An arrow points from Analysis to Logical Design and back to Analysis. An arrow points from Logical Design to Physical Design and back to Logical Design. An arrow points from Physical Design to Implementation and back to Physical Design. An arrow from Implementation points to Maintenance and Change which in turn points to Investigation which is labeled as, “Repeat when system no longer viable.” An arrow points from Implementation to Logical Design. An arrow from Physical Design points to Analysis. An arrow from Logical Design points to Investigation.&#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48" y="1143000"/>
            <a:ext cx="926517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6543328"/>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DBCA70-95D3-4F4E-A570-A3929B9592D8}"/>
              </a:ext>
            </a:extLst>
          </p:cNvPr>
          <p:cNvSpPr txBox="1"/>
          <p:nvPr/>
        </p:nvSpPr>
        <p:spPr>
          <a:xfrm>
            <a:off x="-1" y="1066800"/>
            <a:ext cx="9144001" cy="2062103"/>
          </a:xfrm>
          <a:prstGeom prst="rect">
            <a:avLst/>
          </a:prstGeom>
          <a:noFill/>
        </p:spPr>
        <p:txBody>
          <a:bodyPr wrap="square">
            <a:spAutoFit/>
          </a:bodyPr>
          <a:lstStyle/>
          <a:p>
            <a:pPr algn="l"/>
            <a:r>
              <a:rPr lang="en-US" sz="3200" b="1" i="0" dirty="0">
                <a:solidFill>
                  <a:srgbClr val="000000"/>
                </a:solidFill>
                <a:effectLst/>
                <a:latin typeface="Bahnschrift Light" panose="020B0502040204020203" pitchFamily="34" charset="0"/>
              </a:rPr>
              <a:t>SDLC Group Exercise: </a:t>
            </a:r>
          </a:p>
          <a:p>
            <a:pPr algn="l"/>
            <a:r>
              <a:rPr lang="en-US" sz="3200" b="0" i="0" dirty="0">
                <a:solidFill>
                  <a:srgbClr val="000000"/>
                </a:solidFill>
                <a:effectLst/>
                <a:latin typeface="Bahnschrift Light" panose="020B0502040204020203" pitchFamily="34" charset="0"/>
              </a:rPr>
              <a:t>Divide into groups and develop systems requirements for making an automated peanut butter and jam sandwich machine.</a:t>
            </a:r>
          </a:p>
        </p:txBody>
      </p:sp>
    </p:spTree>
    <p:extLst>
      <p:ext uri="{BB962C8B-B14F-4D97-AF65-F5344CB8AC3E}">
        <p14:creationId xmlns:p14="http://schemas.microsoft.com/office/powerpoint/2010/main" val="1244275121"/>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DBCA70-95D3-4F4E-A570-A3929B9592D8}"/>
              </a:ext>
            </a:extLst>
          </p:cNvPr>
          <p:cNvSpPr txBox="1"/>
          <p:nvPr/>
        </p:nvSpPr>
        <p:spPr>
          <a:xfrm>
            <a:off x="0" y="0"/>
            <a:ext cx="9144001" cy="6186309"/>
          </a:xfrm>
          <a:prstGeom prst="rect">
            <a:avLst/>
          </a:prstGeom>
          <a:noFill/>
        </p:spPr>
        <p:txBody>
          <a:bodyPr wrap="square">
            <a:spAutoFit/>
          </a:bodyPr>
          <a:lstStyle/>
          <a:p>
            <a:pPr algn="l"/>
            <a:r>
              <a:rPr lang="en-US" sz="1800" b="1" i="0" dirty="0">
                <a:solidFill>
                  <a:srgbClr val="000000"/>
                </a:solidFill>
                <a:effectLst/>
                <a:latin typeface="Bahnschrift Light" panose="020B0502040204020203" pitchFamily="34" charset="0"/>
              </a:rPr>
              <a:t>SDLC Group Exercise: </a:t>
            </a:r>
            <a:r>
              <a:rPr lang="en-US" sz="1800" b="0" i="0" dirty="0">
                <a:solidFill>
                  <a:srgbClr val="000000"/>
                </a:solidFill>
                <a:effectLst/>
                <a:latin typeface="Bahnschrift Light" panose="020B0502040204020203" pitchFamily="34" charset="0"/>
              </a:rPr>
              <a:t>Divide the students into groups and challenge them to develop systems requirements for making an automated peanut butter and jam sandwich machine.</a:t>
            </a:r>
          </a:p>
          <a:p>
            <a:pPr algn="l"/>
            <a:r>
              <a:rPr lang="en-US" sz="1800" b="0" i="0" dirty="0">
                <a:solidFill>
                  <a:srgbClr val="000000"/>
                </a:solidFill>
                <a:effectLst/>
                <a:latin typeface="Bahnschrift Light" panose="020B0502040204020203" pitchFamily="34" charset="0"/>
              </a:rPr>
              <a:t>The steps taken to make a peanut butter and jam sandwich will vary by each individual. The purpose of this exercise is to demonstrate that gathering requirements is incredibly difficult because everyone does a job different with different inputs. This appears to be a very easy task but in order to automate this process everyone in the group must agree on the ingredients and the order the ingredients are applied.</a:t>
            </a:r>
          </a:p>
          <a:p>
            <a:pPr algn="l"/>
            <a:r>
              <a:rPr lang="en-US" sz="1800" b="1" i="0" dirty="0">
                <a:solidFill>
                  <a:srgbClr val="000000"/>
                </a:solidFill>
                <a:effectLst/>
                <a:latin typeface="Bahnschrift Light" panose="020B0502040204020203" pitchFamily="34" charset="0"/>
              </a:rPr>
              <a:t>Potential ingredients:</a:t>
            </a:r>
            <a:endParaRPr lang="en-US" sz="1800" b="0" i="0" dirty="0">
              <a:solidFill>
                <a:srgbClr val="000000"/>
              </a:solidFill>
              <a:effectLst/>
              <a:latin typeface="Bahnschrift Light" panose="020B0502040204020203" pitchFamily="34" charset="0"/>
            </a:endParaRPr>
          </a:p>
          <a:p>
            <a:pPr algn="l">
              <a:buFont typeface="Arial" panose="020B0604020202020204" pitchFamily="34" charset="0"/>
              <a:buChar char="•"/>
            </a:pPr>
            <a:r>
              <a:rPr lang="en-US" sz="1800" b="0" i="0" dirty="0">
                <a:solidFill>
                  <a:srgbClr val="000000"/>
                </a:solidFill>
                <a:effectLst/>
                <a:latin typeface="Bahnschrift Light" panose="020B0502040204020203" pitchFamily="34" charset="0"/>
              </a:rPr>
              <a:t>Type of bread: white, wheat, rye, pumpernickel</a:t>
            </a:r>
          </a:p>
          <a:p>
            <a:pPr algn="l">
              <a:buFont typeface="Arial" panose="020B0604020202020204" pitchFamily="34" charset="0"/>
              <a:buChar char="•"/>
            </a:pPr>
            <a:r>
              <a:rPr lang="en-US" sz="1800" b="0" i="0" dirty="0">
                <a:solidFill>
                  <a:srgbClr val="000000"/>
                </a:solidFill>
                <a:effectLst/>
                <a:latin typeface="Bahnschrift Light" panose="020B0502040204020203" pitchFamily="34" charset="0"/>
              </a:rPr>
              <a:t>Butter applied (optional)</a:t>
            </a:r>
          </a:p>
          <a:p>
            <a:pPr algn="l">
              <a:buFont typeface="Arial" panose="020B0604020202020204" pitchFamily="34" charset="0"/>
              <a:buChar char="•"/>
            </a:pPr>
            <a:r>
              <a:rPr lang="en-US" sz="1800" b="0" i="0" dirty="0">
                <a:solidFill>
                  <a:srgbClr val="000000"/>
                </a:solidFill>
                <a:effectLst/>
                <a:latin typeface="Bahnschrift Light" panose="020B0502040204020203" pitchFamily="34" charset="0"/>
              </a:rPr>
              <a:t>Type of peanut butter: chunky, smooth</a:t>
            </a:r>
          </a:p>
          <a:p>
            <a:pPr algn="l">
              <a:buFont typeface="Arial" panose="020B0604020202020204" pitchFamily="34" charset="0"/>
              <a:buChar char="•"/>
            </a:pPr>
            <a:r>
              <a:rPr lang="en-US" sz="1800" b="0" i="0" dirty="0">
                <a:solidFill>
                  <a:srgbClr val="000000"/>
                </a:solidFill>
                <a:effectLst/>
                <a:latin typeface="Bahnschrift Light" panose="020B0502040204020203" pitchFamily="34" charset="0"/>
              </a:rPr>
              <a:t>Type of jam: strawberry, raspberry, marmalade</a:t>
            </a:r>
          </a:p>
          <a:p>
            <a:pPr algn="l">
              <a:buFont typeface="Arial" panose="020B0604020202020204" pitchFamily="34" charset="0"/>
              <a:buChar char="•"/>
            </a:pPr>
            <a:r>
              <a:rPr lang="en-US" sz="1800" b="0" i="0" dirty="0">
                <a:solidFill>
                  <a:srgbClr val="000000"/>
                </a:solidFill>
                <a:effectLst/>
                <a:latin typeface="Bahnschrift Light" panose="020B0502040204020203" pitchFamily="34" charset="0"/>
              </a:rPr>
              <a:t>Sandwich sliced: in half, in quarters, whole</a:t>
            </a:r>
          </a:p>
          <a:p>
            <a:pPr algn="l"/>
            <a:r>
              <a:rPr lang="en-US" sz="1800" b="1" i="0" dirty="0">
                <a:solidFill>
                  <a:srgbClr val="000000"/>
                </a:solidFill>
                <a:effectLst/>
                <a:latin typeface="Bahnschrift Light" panose="020B0502040204020203" pitchFamily="34" charset="0"/>
              </a:rPr>
              <a:t>Potential process:</a:t>
            </a:r>
            <a:endParaRPr lang="en-US" sz="1800" b="0" i="0" dirty="0">
              <a:solidFill>
                <a:srgbClr val="000000"/>
              </a:solidFill>
              <a:effectLst/>
              <a:latin typeface="Bahnschrift Light" panose="020B0502040204020203" pitchFamily="34" charset="0"/>
            </a:endParaRPr>
          </a:p>
          <a:p>
            <a:pPr algn="l">
              <a:buFont typeface="Arial" panose="020B0604020202020204" pitchFamily="34" charset="0"/>
              <a:buChar char="•"/>
            </a:pPr>
            <a:r>
              <a:rPr lang="en-US" sz="1800" b="0" i="0" dirty="0">
                <a:solidFill>
                  <a:srgbClr val="000000"/>
                </a:solidFill>
                <a:effectLst/>
                <a:latin typeface="Bahnschrift Light" panose="020B0502040204020203" pitchFamily="34" charset="0"/>
              </a:rPr>
              <a:t>Place one slice of bread on machine, spread the peanut butter, spread the jam, place the second slice of bread</a:t>
            </a:r>
          </a:p>
          <a:p>
            <a:pPr algn="l">
              <a:buFont typeface="Arial" panose="020B0604020202020204" pitchFamily="34" charset="0"/>
              <a:buChar char="•"/>
            </a:pPr>
            <a:r>
              <a:rPr lang="en-US" sz="1800" b="0" i="0" dirty="0">
                <a:solidFill>
                  <a:srgbClr val="000000"/>
                </a:solidFill>
                <a:effectLst/>
                <a:latin typeface="Bahnschrift Light" panose="020B0502040204020203" pitchFamily="34" charset="0"/>
              </a:rPr>
              <a:t>Place both slices of bread on machine, spread the jam on one slice, spread the peanut butter on another slice, fold bread together</a:t>
            </a:r>
          </a:p>
          <a:p>
            <a:pPr algn="l">
              <a:buFont typeface="Arial" panose="020B0604020202020204" pitchFamily="34" charset="0"/>
              <a:buChar char="•"/>
            </a:pPr>
            <a:r>
              <a:rPr lang="en-US" sz="1800" b="0" i="0" dirty="0">
                <a:solidFill>
                  <a:srgbClr val="000000"/>
                </a:solidFill>
                <a:effectLst/>
                <a:latin typeface="Bahnschrift Light" panose="020B0502040204020203" pitchFamily="34" charset="0"/>
              </a:rPr>
              <a:t>Place one slice of bread on machine, spread the peanut butter and jam at the same time, place the second piece of bread on machine, spread the peanut butter and jam on second slice, fold slices together.</a:t>
            </a:r>
          </a:p>
        </p:txBody>
      </p:sp>
    </p:spTree>
    <p:extLst>
      <p:ext uri="{BB962C8B-B14F-4D97-AF65-F5344CB8AC3E}">
        <p14:creationId xmlns:p14="http://schemas.microsoft.com/office/powerpoint/2010/main" val="1087941308"/>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a:extLst>
              <a:ext uri="{FF2B5EF4-FFF2-40B4-BE49-F238E27FC236}">
                <a16:creationId xmlns:a16="http://schemas.microsoft.com/office/drawing/2014/main" id="{02E0C3D8-889A-49E7-A229-D4EF1E9624FC}"/>
              </a:ext>
            </a:extLst>
          </p:cNvPr>
          <p:cNvSpPr>
            <a:spLocks noGrp="1" noChangeArrowheads="1"/>
          </p:cNvSpPr>
          <p:nvPr>
            <p:ph type="title"/>
          </p:nvPr>
        </p:nvSpPr>
        <p:spPr/>
        <p:txBody>
          <a:bodyPr/>
          <a:lstStyle/>
          <a:p>
            <a:r>
              <a:rPr lang="en-US" altLang="en-US" dirty="0"/>
              <a:t>Security in SDLC - Investigation</a:t>
            </a:r>
          </a:p>
        </p:txBody>
      </p:sp>
      <p:sp>
        <p:nvSpPr>
          <p:cNvPr id="395267" name="Rectangle 3">
            <a:extLst>
              <a:ext uri="{FF2B5EF4-FFF2-40B4-BE49-F238E27FC236}">
                <a16:creationId xmlns:a16="http://schemas.microsoft.com/office/drawing/2014/main" id="{31B2E54A-1269-488D-9AB8-241585BE76C7}"/>
              </a:ext>
            </a:extLst>
          </p:cNvPr>
          <p:cNvSpPr>
            <a:spLocks noGrp="1" noChangeArrowheads="1"/>
          </p:cNvSpPr>
          <p:nvPr>
            <p:ph type="body" idx="1"/>
          </p:nvPr>
        </p:nvSpPr>
        <p:spPr>
          <a:xfrm>
            <a:off x="45720" y="1219200"/>
            <a:ext cx="9052560" cy="5029200"/>
          </a:xfrm>
        </p:spPr>
        <p:txBody>
          <a:bodyPr>
            <a:normAutofit/>
          </a:bodyPr>
          <a:lstStyle/>
          <a:p>
            <a:pPr marL="461963" indent="-461963">
              <a:spcBef>
                <a:spcPct val="80000"/>
              </a:spcBef>
              <a:buFont typeface="Wingdings" panose="05000000000000000000" pitchFamily="2" charset="2"/>
              <a:buChar char="q"/>
            </a:pPr>
            <a:r>
              <a:rPr lang="en-US" altLang="en-US" sz="2800" dirty="0"/>
              <a:t>What problem is the system being developed to solve?  </a:t>
            </a:r>
          </a:p>
          <a:p>
            <a:pPr marL="461963" indent="-461963">
              <a:spcBef>
                <a:spcPct val="80000"/>
              </a:spcBef>
              <a:buFont typeface="Wingdings" panose="05000000000000000000" pitchFamily="2" charset="2"/>
              <a:buChar char="q"/>
            </a:pPr>
            <a:r>
              <a:rPr lang="en-US" altLang="en-US" sz="2800" dirty="0"/>
              <a:t>Objectives, constraints and scope of project are specified</a:t>
            </a:r>
          </a:p>
          <a:p>
            <a:pPr marL="461963" indent="-461963">
              <a:spcBef>
                <a:spcPct val="80000"/>
              </a:spcBef>
              <a:buFont typeface="Wingdings" panose="05000000000000000000" pitchFamily="2" charset="2"/>
              <a:buChar char="q"/>
            </a:pPr>
            <a:r>
              <a:rPr lang="en-US" altLang="en-US" sz="2800" dirty="0"/>
              <a:t>Preliminary cost-benefit analysis is developed</a:t>
            </a:r>
          </a:p>
          <a:p>
            <a:pPr marL="461963" indent="-461963">
              <a:spcBef>
                <a:spcPct val="80000"/>
              </a:spcBef>
              <a:buFont typeface="Wingdings" panose="05000000000000000000" pitchFamily="2" charset="2"/>
              <a:buChar char="q"/>
            </a:pPr>
            <a:r>
              <a:rPr lang="en-US" altLang="en-US" sz="2800" dirty="0"/>
              <a:t>At the end, feasibility analysis is performed to assesses economic, technical, and behavioral feasibilities of the process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a:extLst>
              <a:ext uri="{FF2B5EF4-FFF2-40B4-BE49-F238E27FC236}">
                <a16:creationId xmlns:a16="http://schemas.microsoft.com/office/drawing/2014/main" id="{692C6934-193C-4BEA-9B13-B1DE23DDEACA}"/>
              </a:ext>
            </a:extLst>
          </p:cNvPr>
          <p:cNvSpPr>
            <a:spLocks noGrp="1" noChangeArrowheads="1"/>
          </p:cNvSpPr>
          <p:nvPr>
            <p:ph type="title"/>
          </p:nvPr>
        </p:nvSpPr>
        <p:spPr/>
        <p:txBody>
          <a:bodyPr/>
          <a:lstStyle/>
          <a:p>
            <a:r>
              <a:rPr lang="en-US" altLang="en-US" dirty="0"/>
              <a:t>Security in SDLC  - Analysis</a:t>
            </a:r>
          </a:p>
        </p:txBody>
      </p:sp>
      <p:sp>
        <p:nvSpPr>
          <p:cNvPr id="397315" name="Rectangle 3">
            <a:extLst>
              <a:ext uri="{FF2B5EF4-FFF2-40B4-BE49-F238E27FC236}">
                <a16:creationId xmlns:a16="http://schemas.microsoft.com/office/drawing/2014/main" id="{A002AF4C-156E-4539-8051-2FC5984DE931}"/>
              </a:ext>
            </a:extLst>
          </p:cNvPr>
          <p:cNvSpPr>
            <a:spLocks noGrp="1" noChangeArrowheads="1"/>
          </p:cNvSpPr>
          <p:nvPr>
            <p:ph type="body" idx="1"/>
          </p:nvPr>
        </p:nvSpPr>
        <p:spPr>
          <a:xfrm>
            <a:off x="0" y="1143000"/>
            <a:ext cx="9144000" cy="5105400"/>
          </a:xfrm>
        </p:spPr>
        <p:txBody>
          <a:bodyPr>
            <a:normAutofit/>
          </a:bodyPr>
          <a:lstStyle/>
          <a:p>
            <a:pPr marL="461963" indent="-461963">
              <a:spcBef>
                <a:spcPct val="80000"/>
              </a:spcBef>
              <a:buFont typeface="Wingdings" panose="05000000000000000000" pitchFamily="2" charset="2"/>
              <a:buChar char="q"/>
            </a:pPr>
            <a:r>
              <a:rPr lang="en-US" altLang="en-US" sz="3200" dirty="0"/>
              <a:t>Consists of assessments of the organization, status of current systems, and capability to support proposed systems</a:t>
            </a:r>
          </a:p>
          <a:p>
            <a:pPr marL="461963" indent="-461963">
              <a:spcBef>
                <a:spcPct val="80000"/>
              </a:spcBef>
              <a:buFont typeface="Wingdings" panose="05000000000000000000" pitchFamily="2" charset="2"/>
              <a:buChar char="q"/>
            </a:pPr>
            <a:r>
              <a:rPr lang="en-US" altLang="en-US" sz="3200" dirty="0"/>
              <a:t>Analysts determine what new system is expected to do and how it will interact with existing systems</a:t>
            </a:r>
          </a:p>
          <a:p>
            <a:pPr marL="461963" indent="-461963">
              <a:spcBef>
                <a:spcPct val="80000"/>
              </a:spcBef>
              <a:buFont typeface="Wingdings" panose="05000000000000000000" pitchFamily="2" charset="2"/>
              <a:buChar char="q"/>
            </a:pPr>
            <a:r>
              <a:rPr lang="en-US" altLang="en-US" sz="3200" dirty="0"/>
              <a:t>Ends with documentation of findings and update of feasibility 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GB" altLang="en-US" dirty="0"/>
              <a:t>The 1970s and 80s (2 of 2)</a:t>
            </a:r>
            <a:endParaRPr lang="en-US" dirty="0"/>
          </a:p>
        </p:txBody>
      </p:sp>
      <p:sp>
        <p:nvSpPr>
          <p:cNvPr id="3" name="Content Placeholder 2"/>
          <p:cNvSpPr>
            <a:spLocks noGrp="1"/>
          </p:cNvSpPr>
          <p:nvPr>
            <p:ph idx="1"/>
          </p:nvPr>
        </p:nvSpPr>
        <p:spPr/>
        <p:txBody>
          <a:bodyPr/>
          <a:lstStyle/>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dirty="0"/>
              <a:t>Information security began with RAND Report R-609 (paper that started </a:t>
            </a:r>
            <a:r>
              <a:rPr lang="en-GB" altLang="en-US" sz="2800" u="sng" dirty="0"/>
              <a:t>the study of computer security</a:t>
            </a:r>
            <a:r>
              <a:rPr lang="en-GB" altLang="en-US" sz="2800" dirty="0"/>
              <a:t> and identified </a:t>
            </a:r>
            <a:r>
              <a:rPr lang="en-GB" altLang="en-US" sz="2800" u="sng" dirty="0"/>
              <a:t>the role of management and policy issues</a:t>
            </a:r>
            <a:r>
              <a:rPr lang="en-GB" altLang="en-US" sz="2800" dirty="0"/>
              <a:t> in it)</a:t>
            </a:r>
            <a:r>
              <a:rPr lang="ar-SA" altLang="en-US" sz="2800" dirty="0"/>
              <a:t>‏</a:t>
            </a:r>
            <a:r>
              <a:rPr lang="en-US" altLang="en-US" sz="2800" dirty="0"/>
              <a:t>.</a:t>
            </a:r>
            <a:endParaRPr lang="en-GB" altLang="en-US" sz="2800" dirty="0"/>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dirty="0"/>
              <a:t>The scope of computer security grew from physical security to include: </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600" u="sng" dirty="0"/>
              <a:t>Securing the data</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600" u="sng" dirty="0"/>
              <a:t>Limiting random and unauthorized access to data</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600" u="sng" dirty="0"/>
              <a:t>Involving personnel </a:t>
            </a:r>
            <a:r>
              <a:rPr lang="en-GB" altLang="en-US" sz="2600" dirty="0"/>
              <a:t>from multiple levels of the organization in information security</a:t>
            </a:r>
          </a:p>
        </p:txBody>
      </p:sp>
    </p:spTree>
    <p:extLst>
      <p:ext uri="{BB962C8B-B14F-4D97-AF65-F5344CB8AC3E}">
        <p14:creationId xmlns:p14="http://schemas.microsoft.com/office/powerpoint/2010/main" val="3884584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a:extLst>
              <a:ext uri="{FF2B5EF4-FFF2-40B4-BE49-F238E27FC236}">
                <a16:creationId xmlns:a16="http://schemas.microsoft.com/office/drawing/2014/main" id="{A85759AE-7493-4F59-BE4F-4FD63E17C5F7}"/>
              </a:ext>
            </a:extLst>
          </p:cNvPr>
          <p:cNvSpPr>
            <a:spLocks noGrp="1" noChangeArrowheads="1"/>
          </p:cNvSpPr>
          <p:nvPr>
            <p:ph type="title"/>
          </p:nvPr>
        </p:nvSpPr>
        <p:spPr/>
        <p:txBody>
          <a:bodyPr/>
          <a:lstStyle/>
          <a:p>
            <a:r>
              <a:rPr lang="en-US" altLang="en-US" dirty="0"/>
              <a:t>Security in SDLC - Logical Design</a:t>
            </a:r>
          </a:p>
        </p:txBody>
      </p:sp>
      <p:sp>
        <p:nvSpPr>
          <p:cNvPr id="399363" name="Rectangle 3">
            <a:extLst>
              <a:ext uri="{FF2B5EF4-FFF2-40B4-BE49-F238E27FC236}">
                <a16:creationId xmlns:a16="http://schemas.microsoft.com/office/drawing/2014/main" id="{984D8B8A-9F9F-4DC6-816E-24BF3C4BB505}"/>
              </a:ext>
            </a:extLst>
          </p:cNvPr>
          <p:cNvSpPr>
            <a:spLocks noGrp="1" noChangeArrowheads="1"/>
          </p:cNvSpPr>
          <p:nvPr>
            <p:ph type="body" idx="1"/>
          </p:nvPr>
        </p:nvSpPr>
        <p:spPr>
          <a:xfrm>
            <a:off x="0" y="1143000"/>
            <a:ext cx="9098280" cy="5105400"/>
          </a:xfrm>
        </p:spPr>
        <p:txBody>
          <a:bodyPr>
            <a:normAutofit/>
          </a:bodyPr>
          <a:lstStyle/>
          <a:p>
            <a:pPr marL="461963" indent="-461963">
              <a:lnSpc>
                <a:spcPct val="90000"/>
              </a:lnSpc>
              <a:spcBef>
                <a:spcPct val="80000"/>
              </a:spcBef>
              <a:buFont typeface="Wingdings" panose="05000000000000000000" pitchFamily="2" charset="2"/>
              <a:buChar char="q"/>
            </a:pPr>
            <a:r>
              <a:rPr lang="en-US" altLang="en-US" sz="3200" dirty="0"/>
              <a:t>Main factor is business need; applications capable of providing needed services are selected</a:t>
            </a:r>
          </a:p>
          <a:p>
            <a:pPr marL="461963" indent="-461963">
              <a:lnSpc>
                <a:spcPct val="90000"/>
              </a:lnSpc>
              <a:spcBef>
                <a:spcPct val="80000"/>
              </a:spcBef>
              <a:buFont typeface="Wingdings" panose="05000000000000000000" pitchFamily="2" charset="2"/>
              <a:buChar char="q"/>
            </a:pPr>
            <a:r>
              <a:rPr lang="en-US" altLang="en-US" sz="3200" dirty="0"/>
              <a:t>Data support and structures capable of providing the needed inputs are identified</a:t>
            </a:r>
          </a:p>
          <a:p>
            <a:pPr marL="461963" indent="-461963">
              <a:lnSpc>
                <a:spcPct val="90000"/>
              </a:lnSpc>
              <a:spcBef>
                <a:spcPct val="80000"/>
              </a:spcBef>
              <a:buFont typeface="Wingdings" panose="05000000000000000000" pitchFamily="2" charset="2"/>
              <a:buChar char="q"/>
            </a:pPr>
            <a:r>
              <a:rPr lang="en-US" altLang="en-US" sz="3200" dirty="0"/>
              <a:t>Technologies to implement physical solution are determined  </a:t>
            </a:r>
          </a:p>
          <a:p>
            <a:pPr marL="461963" indent="-461963">
              <a:lnSpc>
                <a:spcPct val="90000"/>
              </a:lnSpc>
              <a:spcBef>
                <a:spcPct val="80000"/>
              </a:spcBef>
              <a:buFont typeface="Wingdings" panose="05000000000000000000" pitchFamily="2" charset="2"/>
              <a:buChar char="q"/>
            </a:pPr>
            <a:r>
              <a:rPr lang="en-US" altLang="en-US" sz="3200" dirty="0"/>
              <a:t>Feasibility analysis performed at the end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a:extLst>
              <a:ext uri="{FF2B5EF4-FFF2-40B4-BE49-F238E27FC236}">
                <a16:creationId xmlns:a16="http://schemas.microsoft.com/office/drawing/2014/main" id="{F19135CE-32F0-4C70-B7B8-6D8AAC15F4E7}"/>
              </a:ext>
            </a:extLst>
          </p:cNvPr>
          <p:cNvSpPr>
            <a:spLocks noGrp="1" noChangeArrowheads="1"/>
          </p:cNvSpPr>
          <p:nvPr>
            <p:ph type="title"/>
          </p:nvPr>
        </p:nvSpPr>
        <p:spPr/>
        <p:txBody>
          <a:bodyPr/>
          <a:lstStyle/>
          <a:p>
            <a:r>
              <a:rPr lang="en-US" altLang="en-US" dirty="0"/>
              <a:t>Security in SDLC - Physical Design</a:t>
            </a:r>
          </a:p>
        </p:txBody>
      </p:sp>
      <p:sp>
        <p:nvSpPr>
          <p:cNvPr id="401411" name="Rectangle 3">
            <a:extLst>
              <a:ext uri="{FF2B5EF4-FFF2-40B4-BE49-F238E27FC236}">
                <a16:creationId xmlns:a16="http://schemas.microsoft.com/office/drawing/2014/main" id="{47127FC7-105B-4E7A-AA98-3F1A575B8F20}"/>
              </a:ext>
            </a:extLst>
          </p:cNvPr>
          <p:cNvSpPr>
            <a:spLocks noGrp="1" noChangeArrowheads="1"/>
          </p:cNvSpPr>
          <p:nvPr>
            <p:ph type="body" idx="1"/>
          </p:nvPr>
        </p:nvSpPr>
        <p:spPr>
          <a:xfrm>
            <a:off x="0" y="1143000"/>
            <a:ext cx="9098280" cy="5105400"/>
          </a:xfrm>
        </p:spPr>
        <p:txBody>
          <a:bodyPr>
            <a:normAutofit lnSpcReduction="10000"/>
          </a:bodyPr>
          <a:lstStyle/>
          <a:p>
            <a:pPr marL="461963" indent="-461963">
              <a:lnSpc>
                <a:spcPct val="90000"/>
              </a:lnSpc>
              <a:spcBef>
                <a:spcPct val="80000"/>
              </a:spcBef>
              <a:buFont typeface="Wingdings" panose="05000000000000000000" pitchFamily="2" charset="2"/>
              <a:buChar char="q"/>
            </a:pPr>
            <a:endParaRPr lang="en-US" altLang="en-US" sz="3200" dirty="0"/>
          </a:p>
          <a:p>
            <a:pPr marL="461963" indent="-461963">
              <a:lnSpc>
                <a:spcPct val="90000"/>
              </a:lnSpc>
              <a:spcBef>
                <a:spcPct val="80000"/>
              </a:spcBef>
              <a:buFont typeface="Wingdings" panose="05000000000000000000" pitchFamily="2" charset="2"/>
              <a:buChar char="q"/>
            </a:pPr>
            <a:r>
              <a:rPr lang="en-US" altLang="en-US" sz="3200" dirty="0"/>
              <a:t>Technologies to support the alternatives identified and evaluated in the logical design are selected</a:t>
            </a:r>
          </a:p>
          <a:p>
            <a:pPr marL="461963" indent="-461963">
              <a:lnSpc>
                <a:spcPct val="90000"/>
              </a:lnSpc>
              <a:spcBef>
                <a:spcPct val="80000"/>
              </a:spcBef>
              <a:buFont typeface="Wingdings" panose="05000000000000000000" pitchFamily="2" charset="2"/>
              <a:buChar char="q"/>
            </a:pPr>
            <a:r>
              <a:rPr lang="en-US" altLang="en-US" sz="3200" dirty="0"/>
              <a:t>Components evaluated on make-or-buy decision </a:t>
            </a:r>
          </a:p>
          <a:p>
            <a:pPr marL="461963" indent="-461963">
              <a:lnSpc>
                <a:spcPct val="90000"/>
              </a:lnSpc>
              <a:spcBef>
                <a:spcPct val="80000"/>
              </a:spcBef>
              <a:buFont typeface="Wingdings" panose="05000000000000000000" pitchFamily="2" charset="2"/>
              <a:buChar char="q"/>
            </a:pPr>
            <a:r>
              <a:rPr lang="en-US" altLang="en-US" sz="3200" dirty="0"/>
              <a:t>Feasibility analysis performed; entire solution presented to end-user representatives for approval</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a:extLst>
              <a:ext uri="{FF2B5EF4-FFF2-40B4-BE49-F238E27FC236}">
                <a16:creationId xmlns:a16="http://schemas.microsoft.com/office/drawing/2014/main" id="{2249CDAC-B8C5-45DE-BA99-9AB3E614EEE3}"/>
              </a:ext>
            </a:extLst>
          </p:cNvPr>
          <p:cNvSpPr>
            <a:spLocks noGrp="1" noChangeArrowheads="1"/>
          </p:cNvSpPr>
          <p:nvPr>
            <p:ph type="title"/>
          </p:nvPr>
        </p:nvSpPr>
        <p:spPr/>
        <p:txBody>
          <a:bodyPr/>
          <a:lstStyle/>
          <a:p>
            <a:r>
              <a:rPr lang="en-US" altLang="en-US" dirty="0"/>
              <a:t>Security in SDLC - Implementation</a:t>
            </a:r>
          </a:p>
        </p:txBody>
      </p:sp>
      <p:sp>
        <p:nvSpPr>
          <p:cNvPr id="403459" name="Rectangle 3">
            <a:extLst>
              <a:ext uri="{FF2B5EF4-FFF2-40B4-BE49-F238E27FC236}">
                <a16:creationId xmlns:a16="http://schemas.microsoft.com/office/drawing/2014/main" id="{E947CEE0-6D69-4C34-9F75-EF85D71909F8}"/>
              </a:ext>
            </a:extLst>
          </p:cNvPr>
          <p:cNvSpPr>
            <a:spLocks noGrp="1" noChangeArrowheads="1"/>
          </p:cNvSpPr>
          <p:nvPr>
            <p:ph type="body" idx="1"/>
          </p:nvPr>
        </p:nvSpPr>
        <p:spPr>
          <a:xfrm>
            <a:off x="0" y="1143000"/>
            <a:ext cx="9098280" cy="5105400"/>
          </a:xfrm>
        </p:spPr>
        <p:txBody>
          <a:bodyPr/>
          <a:lstStyle/>
          <a:p>
            <a:pPr marL="0" indent="0">
              <a:lnSpc>
                <a:spcPct val="90000"/>
              </a:lnSpc>
              <a:spcBef>
                <a:spcPct val="80000"/>
              </a:spcBef>
              <a:buNone/>
            </a:pPr>
            <a:endParaRPr lang="en-US" altLang="en-US" sz="3200" dirty="0"/>
          </a:p>
          <a:p>
            <a:pPr marL="461963" indent="-461963">
              <a:lnSpc>
                <a:spcPct val="90000"/>
              </a:lnSpc>
              <a:spcBef>
                <a:spcPct val="80000"/>
              </a:spcBef>
              <a:buFont typeface="Wingdings" panose="05000000000000000000" pitchFamily="2" charset="2"/>
              <a:buChar char="q"/>
            </a:pPr>
            <a:r>
              <a:rPr lang="en-US" altLang="en-US" sz="3200" dirty="0"/>
              <a:t>Needed software created; components ordered, received, assembled, and tested</a:t>
            </a:r>
          </a:p>
          <a:p>
            <a:pPr marL="461963" indent="-461963">
              <a:lnSpc>
                <a:spcPct val="90000"/>
              </a:lnSpc>
              <a:spcBef>
                <a:spcPct val="80000"/>
              </a:spcBef>
              <a:buFont typeface="Wingdings" panose="05000000000000000000" pitchFamily="2" charset="2"/>
              <a:buChar char="q"/>
            </a:pPr>
            <a:r>
              <a:rPr lang="en-US" altLang="en-US" sz="3200" dirty="0"/>
              <a:t>Users trained and documentation created</a:t>
            </a:r>
          </a:p>
          <a:p>
            <a:pPr marL="461963" indent="-461963">
              <a:lnSpc>
                <a:spcPct val="90000"/>
              </a:lnSpc>
              <a:spcBef>
                <a:spcPct val="80000"/>
              </a:spcBef>
              <a:buFont typeface="Wingdings" panose="05000000000000000000" pitchFamily="2" charset="2"/>
              <a:buChar char="q"/>
            </a:pPr>
            <a:r>
              <a:rPr lang="en-US" altLang="en-US" sz="3200" dirty="0"/>
              <a:t>Feasibility analysis prepared; users presented with system for performance review and acceptance test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a:extLst>
              <a:ext uri="{FF2B5EF4-FFF2-40B4-BE49-F238E27FC236}">
                <a16:creationId xmlns:a16="http://schemas.microsoft.com/office/drawing/2014/main" id="{C0421015-6A36-42D0-BA0E-4118633FFB4E}"/>
              </a:ext>
            </a:extLst>
          </p:cNvPr>
          <p:cNvSpPr>
            <a:spLocks noGrp="1" noChangeArrowheads="1"/>
          </p:cNvSpPr>
          <p:nvPr>
            <p:ph type="title"/>
          </p:nvPr>
        </p:nvSpPr>
        <p:spPr/>
        <p:txBody>
          <a:bodyPr>
            <a:normAutofit fontScale="90000"/>
          </a:bodyPr>
          <a:lstStyle/>
          <a:p>
            <a:r>
              <a:rPr lang="en-US" altLang="en-US" dirty="0"/>
              <a:t>Security in SDLC - Maintenance and Change</a:t>
            </a:r>
          </a:p>
        </p:txBody>
      </p:sp>
      <p:sp>
        <p:nvSpPr>
          <p:cNvPr id="405507" name="Rectangle 3">
            <a:extLst>
              <a:ext uri="{FF2B5EF4-FFF2-40B4-BE49-F238E27FC236}">
                <a16:creationId xmlns:a16="http://schemas.microsoft.com/office/drawing/2014/main" id="{D4D01A74-F620-4889-B28D-12096729EA6F}"/>
              </a:ext>
            </a:extLst>
          </p:cNvPr>
          <p:cNvSpPr>
            <a:spLocks noGrp="1" noChangeArrowheads="1"/>
          </p:cNvSpPr>
          <p:nvPr>
            <p:ph type="body" idx="1"/>
          </p:nvPr>
        </p:nvSpPr>
        <p:spPr>
          <a:xfrm>
            <a:off x="0" y="1143000"/>
            <a:ext cx="9144000" cy="5181600"/>
          </a:xfrm>
        </p:spPr>
        <p:txBody>
          <a:bodyPr>
            <a:normAutofit/>
          </a:bodyPr>
          <a:lstStyle/>
          <a:p>
            <a:pPr marL="461963" indent="-461963">
              <a:lnSpc>
                <a:spcPct val="90000"/>
              </a:lnSpc>
              <a:spcBef>
                <a:spcPct val="80000"/>
              </a:spcBef>
              <a:buFont typeface="Wingdings" panose="05000000000000000000" pitchFamily="2" charset="2"/>
              <a:buChar char="q"/>
            </a:pPr>
            <a:endParaRPr lang="en-US" altLang="en-US" sz="3200" dirty="0"/>
          </a:p>
          <a:p>
            <a:pPr marL="461963" indent="-461963">
              <a:lnSpc>
                <a:spcPct val="90000"/>
              </a:lnSpc>
              <a:spcBef>
                <a:spcPct val="80000"/>
              </a:spcBef>
              <a:buFont typeface="Wingdings" panose="05000000000000000000" pitchFamily="2" charset="2"/>
              <a:buChar char="q"/>
            </a:pPr>
            <a:r>
              <a:rPr lang="en-US" altLang="en-US" sz="3200" dirty="0"/>
              <a:t>Consists of tasks necessary to support and modify system for remainder of its useful life</a:t>
            </a:r>
          </a:p>
          <a:p>
            <a:pPr marL="461963" indent="-461963">
              <a:lnSpc>
                <a:spcPct val="90000"/>
              </a:lnSpc>
              <a:spcBef>
                <a:spcPct val="80000"/>
              </a:spcBef>
              <a:buFont typeface="Wingdings" panose="05000000000000000000" pitchFamily="2" charset="2"/>
              <a:buChar char="q"/>
            </a:pPr>
            <a:r>
              <a:rPr lang="en-US" altLang="en-US" sz="3200" dirty="0"/>
              <a:t>Life cycle continues until the process begins again from the investigation phase</a:t>
            </a:r>
          </a:p>
          <a:p>
            <a:pPr marL="461963" indent="-461963">
              <a:lnSpc>
                <a:spcPct val="90000"/>
              </a:lnSpc>
              <a:spcBef>
                <a:spcPct val="80000"/>
              </a:spcBef>
              <a:buFont typeface="Wingdings" panose="05000000000000000000" pitchFamily="2" charset="2"/>
              <a:buChar char="q"/>
            </a:pPr>
            <a:r>
              <a:rPr lang="en-US" altLang="en-US" sz="3200" dirty="0"/>
              <a:t>When current system can no longer support the organization’s mission, a new project is implemented</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a:extLst>
              <a:ext uri="{FF2B5EF4-FFF2-40B4-BE49-F238E27FC236}">
                <a16:creationId xmlns:a16="http://schemas.microsoft.com/office/drawing/2014/main" id="{B3C1B2F5-C9E2-4404-B6FC-BF9985330FAF}"/>
              </a:ext>
            </a:extLst>
          </p:cNvPr>
          <p:cNvSpPr>
            <a:spLocks noGrp="1" noChangeArrowheads="1"/>
          </p:cNvSpPr>
          <p:nvPr>
            <p:ph type="title"/>
          </p:nvPr>
        </p:nvSpPr>
        <p:spPr>
          <a:xfrm>
            <a:off x="228600" y="76200"/>
            <a:ext cx="8077200" cy="838200"/>
          </a:xfrm>
        </p:spPr>
        <p:txBody>
          <a:bodyPr>
            <a:normAutofit fontScale="90000"/>
          </a:bodyPr>
          <a:lstStyle/>
          <a:p>
            <a:r>
              <a:rPr lang="en-US" altLang="en-US" dirty="0"/>
              <a:t>The Security Systems Development Life Cycle (</a:t>
            </a:r>
            <a:r>
              <a:rPr lang="en-US" altLang="en-US" dirty="0" err="1"/>
              <a:t>SecSDLC</a:t>
            </a:r>
            <a:r>
              <a:rPr lang="en-US" altLang="en-US" dirty="0"/>
              <a:t>)</a:t>
            </a:r>
          </a:p>
        </p:txBody>
      </p:sp>
      <p:sp>
        <p:nvSpPr>
          <p:cNvPr id="407555" name="Rectangle 3">
            <a:extLst>
              <a:ext uri="{FF2B5EF4-FFF2-40B4-BE49-F238E27FC236}">
                <a16:creationId xmlns:a16="http://schemas.microsoft.com/office/drawing/2014/main" id="{007565F1-6AD2-4B1F-99EA-D11C2412B9CF}"/>
              </a:ext>
            </a:extLst>
          </p:cNvPr>
          <p:cNvSpPr>
            <a:spLocks noGrp="1" noChangeArrowheads="1"/>
          </p:cNvSpPr>
          <p:nvPr>
            <p:ph type="body" idx="1"/>
          </p:nvPr>
        </p:nvSpPr>
        <p:spPr>
          <a:xfrm>
            <a:off x="0" y="1219200"/>
            <a:ext cx="9144000" cy="4952999"/>
          </a:xfrm>
        </p:spPr>
        <p:txBody>
          <a:bodyPr>
            <a:normAutofit fontScale="85000" lnSpcReduction="20000"/>
          </a:bodyPr>
          <a:lstStyle/>
          <a:p>
            <a:pPr marL="461963" indent="-461963">
              <a:lnSpc>
                <a:spcPct val="90000"/>
              </a:lnSpc>
              <a:spcBef>
                <a:spcPct val="80000"/>
              </a:spcBef>
              <a:buFont typeface="Wingdings" panose="05000000000000000000" pitchFamily="2" charset="2"/>
              <a:buChar char="q"/>
            </a:pPr>
            <a:r>
              <a:rPr lang="en-US" altLang="en-US" sz="3200" dirty="0"/>
              <a:t>An </a:t>
            </a:r>
            <a:r>
              <a:rPr lang="en-US" altLang="en-US" sz="3200" dirty="0" err="1"/>
              <a:t>SecSDLC</a:t>
            </a:r>
            <a:r>
              <a:rPr lang="en-US" altLang="en-US" sz="3200" dirty="0"/>
              <a:t> is a methodology for the design and implementation of an information system</a:t>
            </a:r>
          </a:p>
          <a:p>
            <a:pPr marL="461963" indent="-461963">
              <a:lnSpc>
                <a:spcPct val="90000"/>
              </a:lnSpc>
              <a:spcBef>
                <a:spcPct val="80000"/>
              </a:spcBef>
              <a:buFont typeface="Wingdings" panose="05000000000000000000" pitchFamily="2" charset="2"/>
              <a:buChar char="q"/>
            </a:pPr>
            <a:r>
              <a:rPr lang="en-US" altLang="en-US" sz="3200" dirty="0" err="1"/>
              <a:t>SecSDLC</a:t>
            </a:r>
            <a:r>
              <a:rPr lang="en-US" altLang="en-US" sz="3200" dirty="0"/>
              <a:t>-based projects may be initiated by events or planned</a:t>
            </a:r>
          </a:p>
          <a:p>
            <a:pPr marL="461963" indent="-461963">
              <a:lnSpc>
                <a:spcPct val="90000"/>
              </a:lnSpc>
              <a:spcBef>
                <a:spcPct val="80000"/>
              </a:spcBef>
              <a:buFont typeface="Wingdings" panose="05000000000000000000" pitchFamily="2" charset="2"/>
              <a:buChar char="q"/>
            </a:pPr>
            <a:r>
              <a:rPr lang="en-US" altLang="en-US" sz="3200" dirty="0" err="1"/>
              <a:t>SecSDLC</a:t>
            </a:r>
            <a:r>
              <a:rPr lang="en-US" altLang="en-US" sz="3200" dirty="0"/>
              <a:t> is a coherent program rather than a series of random, seemingly unconnected actions</a:t>
            </a:r>
          </a:p>
          <a:p>
            <a:pPr marL="461963" indent="-461963">
              <a:lnSpc>
                <a:spcPct val="90000"/>
              </a:lnSpc>
              <a:spcBef>
                <a:spcPct val="80000"/>
              </a:spcBef>
              <a:buFont typeface="Wingdings" panose="05000000000000000000" pitchFamily="2" charset="2"/>
              <a:buChar char="q"/>
            </a:pPr>
            <a:r>
              <a:rPr lang="en-US" altLang="en-US" sz="3200" dirty="0"/>
              <a:t>At the end of each phase, a review occurs when reviewers determine if the project should be continued, discontinued, outsourced, or postponed</a:t>
            </a:r>
          </a:p>
          <a:p>
            <a:pPr marL="461963" indent="-461963">
              <a:lnSpc>
                <a:spcPct val="90000"/>
              </a:lnSpc>
              <a:spcBef>
                <a:spcPct val="80000"/>
              </a:spcBef>
              <a:buFont typeface="Wingdings" panose="05000000000000000000" pitchFamily="2" charset="2"/>
              <a:buChar char="q"/>
            </a:pPr>
            <a:r>
              <a:rPr lang="en-US" altLang="en-US" sz="3200" dirty="0"/>
              <a:t>Identification of specific threats and creating controls to counter them</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a:extLst>
              <a:ext uri="{FF2B5EF4-FFF2-40B4-BE49-F238E27FC236}">
                <a16:creationId xmlns:a16="http://schemas.microsoft.com/office/drawing/2014/main" id="{B3C1B2F5-C9E2-4404-B6FC-BF9985330FAF}"/>
              </a:ext>
            </a:extLst>
          </p:cNvPr>
          <p:cNvSpPr>
            <a:spLocks noGrp="1" noChangeArrowheads="1"/>
          </p:cNvSpPr>
          <p:nvPr>
            <p:ph type="title"/>
          </p:nvPr>
        </p:nvSpPr>
        <p:spPr>
          <a:xfrm>
            <a:off x="228600" y="76200"/>
            <a:ext cx="8077200" cy="838200"/>
          </a:xfrm>
        </p:spPr>
        <p:txBody>
          <a:bodyPr>
            <a:normAutofit fontScale="90000"/>
          </a:bodyPr>
          <a:lstStyle/>
          <a:p>
            <a:r>
              <a:rPr lang="en-US" altLang="en-US" dirty="0"/>
              <a:t>The Security Systems Development Life Cycle (</a:t>
            </a:r>
            <a:r>
              <a:rPr lang="en-US" altLang="en-US" dirty="0" err="1"/>
              <a:t>SecSDLC</a:t>
            </a:r>
            <a:r>
              <a:rPr lang="en-US" altLang="en-US" dirty="0"/>
              <a:t>)</a:t>
            </a:r>
          </a:p>
        </p:txBody>
      </p:sp>
      <p:sp>
        <p:nvSpPr>
          <p:cNvPr id="407555" name="Rectangle 3">
            <a:extLst>
              <a:ext uri="{FF2B5EF4-FFF2-40B4-BE49-F238E27FC236}">
                <a16:creationId xmlns:a16="http://schemas.microsoft.com/office/drawing/2014/main" id="{007565F1-6AD2-4B1F-99EA-D11C2412B9CF}"/>
              </a:ext>
            </a:extLst>
          </p:cNvPr>
          <p:cNvSpPr>
            <a:spLocks noGrp="1" noChangeArrowheads="1"/>
          </p:cNvSpPr>
          <p:nvPr>
            <p:ph type="body" idx="1"/>
          </p:nvPr>
        </p:nvSpPr>
        <p:spPr>
          <a:xfrm>
            <a:off x="0" y="1219200"/>
            <a:ext cx="9144000" cy="4952999"/>
          </a:xfrm>
        </p:spPr>
        <p:txBody>
          <a:bodyPr>
            <a:normAutofit/>
          </a:bodyPr>
          <a:lstStyle/>
          <a:p>
            <a:pPr marL="461963" indent="-461963">
              <a:lnSpc>
                <a:spcPct val="90000"/>
              </a:lnSpc>
              <a:spcBef>
                <a:spcPct val="80000"/>
              </a:spcBef>
              <a:buFont typeface="Wingdings" panose="05000000000000000000" pitchFamily="2" charset="2"/>
              <a:buChar char="q"/>
            </a:pPr>
            <a:r>
              <a:rPr lang="en-US" altLang="en-US" sz="3200" dirty="0"/>
              <a:t>The </a:t>
            </a:r>
            <a:r>
              <a:rPr lang="en-US" altLang="en-US" sz="3200" dirty="0" err="1"/>
              <a:t>SecSDLC</a:t>
            </a:r>
            <a:r>
              <a:rPr lang="en-US" altLang="en-US" sz="3200" dirty="0"/>
              <a:t> process involves the identification of specific threats and the risks that they represent as well as the subsequent design and implementation of specific controls to counter those threats and manage the risk</a:t>
            </a:r>
          </a:p>
        </p:txBody>
      </p:sp>
    </p:spTree>
    <p:extLst>
      <p:ext uri="{BB962C8B-B14F-4D97-AF65-F5344CB8AC3E}">
        <p14:creationId xmlns:p14="http://schemas.microsoft.com/office/powerpoint/2010/main" val="42257115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a:extLst>
              <a:ext uri="{FF2B5EF4-FFF2-40B4-BE49-F238E27FC236}">
                <a16:creationId xmlns:a16="http://schemas.microsoft.com/office/drawing/2014/main" id="{B3C1B2F5-C9E2-4404-B6FC-BF9985330FAF}"/>
              </a:ext>
            </a:extLst>
          </p:cNvPr>
          <p:cNvSpPr>
            <a:spLocks noGrp="1" noChangeArrowheads="1"/>
          </p:cNvSpPr>
          <p:nvPr>
            <p:ph type="title"/>
          </p:nvPr>
        </p:nvSpPr>
        <p:spPr>
          <a:xfrm>
            <a:off x="76200" y="76200"/>
            <a:ext cx="9067800" cy="838200"/>
          </a:xfrm>
        </p:spPr>
        <p:txBody>
          <a:bodyPr>
            <a:normAutofit fontScale="90000"/>
          </a:bodyPr>
          <a:lstStyle/>
          <a:p>
            <a:r>
              <a:rPr lang="en-US" altLang="en-US" dirty="0"/>
              <a:t>The Security Systems Development Life Cycle (</a:t>
            </a:r>
            <a:r>
              <a:rPr lang="en-US" altLang="en-US" dirty="0" err="1"/>
              <a:t>SecSDLC</a:t>
            </a:r>
            <a:r>
              <a:rPr lang="en-US" altLang="en-US" dirty="0"/>
              <a:t>)</a:t>
            </a:r>
          </a:p>
        </p:txBody>
      </p:sp>
      <p:pic>
        <p:nvPicPr>
          <p:cNvPr id="6" name="Picture 5">
            <a:extLst>
              <a:ext uri="{FF2B5EF4-FFF2-40B4-BE49-F238E27FC236}">
                <a16:creationId xmlns:a16="http://schemas.microsoft.com/office/drawing/2014/main" id="{93A01ECC-B7C6-4A05-A5B3-4E6C2A9CC442}"/>
              </a:ext>
            </a:extLst>
          </p:cNvPr>
          <p:cNvPicPr>
            <a:picLocks noChangeAspect="1"/>
          </p:cNvPicPr>
          <p:nvPr/>
        </p:nvPicPr>
        <p:blipFill rotWithShape="1">
          <a:blip r:embed="rId3">
            <a:extLst>
              <a:ext uri="{28A0092B-C50C-407E-A947-70E740481C1C}">
                <a14:useLocalDpi xmlns:a14="http://schemas.microsoft.com/office/drawing/2010/main" val="0"/>
              </a:ext>
            </a:extLst>
          </a:blip>
          <a:srcRect l="2879" t="23028" r="3569" b="23239"/>
          <a:stretch/>
        </p:blipFill>
        <p:spPr>
          <a:xfrm>
            <a:off x="-23314" y="1460762"/>
            <a:ext cx="9138248" cy="3936476"/>
          </a:xfrm>
          <a:prstGeom prst="rect">
            <a:avLst/>
          </a:prstGeom>
        </p:spPr>
      </p:pic>
    </p:spTree>
    <p:extLst>
      <p:ext uri="{BB962C8B-B14F-4D97-AF65-F5344CB8AC3E}">
        <p14:creationId xmlns:p14="http://schemas.microsoft.com/office/powerpoint/2010/main" val="4132304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a:extLst>
              <a:ext uri="{FF2B5EF4-FFF2-40B4-BE49-F238E27FC236}">
                <a16:creationId xmlns:a16="http://schemas.microsoft.com/office/drawing/2014/main" id="{87F8C2B7-5C3A-4493-8B36-B714971A6BAD}"/>
              </a:ext>
            </a:extLst>
          </p:cNvPr>
          <p:cNvSpPr>
            <a:spLocks noGrp="1" noChangeArrowheads="1"/>
          </p:cNvSpPr>
          <p:nvPr>
            <p:ph type="title"/>
          </p:nvPr>
        </p:nvSpPr>
        <p:spPr/>
        <p:txBody>
          <a:bodyPr/>
          <a:lstStyle/>
          <a:p>
            <a:r>
              <a:rPr lang="en-US" altLang="en-US" sz="3600" dirty="0" err="1"/>
              <a:t>SecSDLC</a:t>
            </a:r>
            <a:r>
              <a:rPr lang="en-US" altLang="en-US" sz="3600" dirty="0"/>
              <a:t> - </a:t>
            </a:r>
            <a:r>
              <a:rPr lang="en-US" altLang="en-US" dirty="0"/>
              <a:t>Investigation</a:t>
            </a:r>
          </a:p>
        </p:txBody>
      </p:sp>
      <p:sp>
        <p:nvSpPr>
          <p:cNvPr id="409603" name="Rectangle 3">
            <a:extLst>
              <a:ext uri="{FF2B5EF4-FFF2-40B4-BE49-F238E27FC236}">
                <a16:creationId xmlns:a16="http://schemas.microsoft.com/office/drawing/2014/main" id="{95A25999-B490-4156-85BB-81A879AC9C4E}"/>
              </a:ext>
            </a:extLst>
          </p:cNvPr>
          <p:cNvSpPr>
            <a:spLocks noGrp="1" noChangeArrowheads="1"/>
          </p:cNvSpPr>
          <p:nvPr>
            <p:ph type="body" idx="1"/>
          </p:nvPr>
        </p:nvSpPr>
        <p:spPr>
          <a:xfrm>
            <a:off x="45720" y="1219200"/>
            <a:ext cx="9052560" cy="4953000"/>
          </a:xfrm>
        </p:spPr>
        <p:txBody>
          <a:bodyPr>
            <a:normAutofit fontScale="85000" lnSpcReduction="10000"/>
          </a:bodyPr>
          <a:lstStyle/>
          <a:p>
            <a:pPr marL="461963" indent="-461963">
              <a:lnSpc>
                <a:spcPct val="120000"/>
              </a:lnSpc>
              <a:spcBef>
                <a:spcPts val="0"/>
              </a:spcBef>
              <a:buFont typeface="Wingdings" panose="05000000000000000000" pitchFamily="2" charset="2"/>
              <a:buChar char="q"/>
            </a:pPr>
            <a:r>
              <a:rPr lang="en-US" altLang="en-US" sz="3200" dirty="0"/>
              <a:t>Often begins as directive from management specifying the process, outcomes, and goals of the project and its budget </a:t>
            </a:r>
          </a:p>
          <a:p>
            <a:pPr marL="461963" indent="-461963">
              <a:lnSpc>
                <a:spcPct val="120000"/>
              </a:lnSpc>
              <a:spcBef>
                <a:spcPts val="0"/>
              </a:spcBef>
              <a:buFont typeface="Wingdings" panose="05000000000000000000" pitchFamily="2" charset="2"/>
              <a:buChar char="q"/>
            </a:pPr>
            <a:r>
              <a:rPr lang="en-US" altLang="en-US" sz="3200" dirty="0"/>
              <a:t>Frequently begins with the affirmation or creation of security policies</a:t>
            </a:r>
          </a:p>
          <a:p>
            <a:pPr marL="461963" indent="-461963">
              <a:lnSpc>
                <a:spcPct val="120000"/>
              </a:lnSpc>
              <a:spcBef>
                <a:spcPts val="0"/>
              </a:spcBef>
              <a:buFont typeface="Wingdings" panose="05000000000000000000" pitchFamily="2" charset="2"/>
              <a:buChar char="q"/>
            </a:pPr>
            <a:r>
              <a:rPr lang="en-US" altLang="en-US" sz="3200" dirty="0"/>
              <a:t>Teams assembled to analyze problems, define scope, specify goals and identify constraints </a:t>
            </a:r>
          </a:p>
          <a:p>
            <a:pPr marL="461963" indent="-461963">
              <a:lnSpc>
                <a:spcPct val="120000"/>
              </a:lnSpc>
              <a:spcBef>
                <a:spcPts val="0"/>
              </a:spcBef>
              <a:buFont typeface="Wingdings" panose="05000000000000000000" pitchFamily="2" charset="2"/>
              <a:buChar char="q"/>
            </a:pPr>
            <a:r>
              <a:rPr lang="en-US" altLang="en-US" sz="3200" dirty="0"/>
              <a:t>A feasibility analysis determines whether the organization has the resources and commitment to conduct a successful security analysis and design</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a:extLst>
              <a:ext uri="{FF2B5EF4-FFF2-40B4-BE49-F238E27FC236}">
                <a16:creationId xmlns:a16="http://schemas.microsoft.com/office/drawing/2014/main" id="{84C91F5E-97D9-4EC1-B26E-1C59B55E0A6A}"/>
              </a:ext>
            </a:extLst>
          </p:cNvPr>
          <p:cNvSpPr>
            <a:spLocks noGrp="1" noChangeArrowheads="1"/>
          </p:cNvSpPr>
          <p:nvPr>
            <p:ph type="title"/>
          </p:nvPr>
        </p:nvSpPr>
        <p:spPr/>
        <p:txBody>
          <a:bodyPr/>
          <a:lstStyle/>
          <a:p>
            <a:r>
              <a:rPr lang="en-US" altLang="en-US" sz="3600" dirty="0" err="1"/>
              <a:t>SecSDLC</a:t>
            </a:r>
            <a:r>
              <a:rPr lang="en-US" altLang="en-US" sz="3600" dirty="0"/>
              <a:t>  - </a:t>
            </a:r>
            <a:r>
              <a:rPr lang="en-US" altLang="en-US" dirty="0"/>
              <a:t>Analysis</a:t>
            </a:r>
          </a:p>
        </p:txBody>
      </p:sp>
      <p:sp>
        <p:nvSpPr>
          <p:cNvPr id="411651" name="Rectangle 3">
            <a:extLst>
              <a:ext uri="{FF2B5EF4-FFF2-40B4-BE49-F238E27FC236}">
                <a16:creationId xmlns:a16="http://schemas.microsoft.com/office/drawing/2014/main" id="{67A74005-F791-46F4-9E5A-0689D9D63393}"/>
              </a:ext>
            </a:extLst>
          </p:cNvPr>
          <p:cNvSpPr>
            <a:spLocks noGrp="1" noChangeArrowheads="1"/>
          </p:cNvSpPr>
          <p:nvPr>
            <p:ph type="body" idx="1"/>
          </p:nvPr>
        </p:nvSpPr>
        <p:spPr>
          <a:xfrm>
            <a:off x="45720" y="1143000"/>
            <a:ext cx="9052560" cy="5029200"/>
          </a:xfrm>
        </p:spPr>
        <p:txBody>
          <a:bodyPr/>
          <a:lstStyle/>
          <a:p>
            <a:pPr marL="461963" indent="-461963">
              <a:lnSpc>
                <a:spcPct val="90000"/>
              </a:lnSpc>
              <a:spcBef>
                <a:spcPct val="80000"/>
              </a:spcBef>
              <a:buFont typeface="Wingdings" panose="05000000000000000000" pitchFamily="2" charset="2"/>
              <a:buChar char="q"/>
            </a:pPr>
            <a:r>
              <a:rPr lang="en-US" altLang="en-US" sz="3200" dirty="0"/>
              <a:t>A preliminary analysis of existing security policies or programs is prepared along with known threats and associated controls</a:t>
            </a:r>
          </a:p>
          <a:p>
            <a:pPr marL="461963" indent="-461963">
              <a:lnSpc>
                <a:spcPct val="90000"/>
              </a:lnSpc>
              <a:spcBef>
                <a:spcPct val="80000"/>
              </a:spcBef>
              <a:buFont typeface="Wingdings" panose="05000000000000000000" pitchFamily="2" charset="2"/>
              <a:buChar char="q"/>
            </a:pPr>
            <a:r>
              <a:rPr lang="en-US" altLang="en-US" sz="3200" dirty="0"/>
              <a:t>Includes an analysis of relevant legal issues that could affect the design of the security solution </a:t>
            </a:r>
          </a:p>
          <a:p>
            <a:pPr marL="461963" indent="-461963">
              <a:lnSpc>
                <a:spcPct val="90000"/>
              </a:lnSpc>
              <a:spcBef>
                <a:spcPct val="80000"/>
              </a:spcBef>
              <a:buFont typeface="Wingdings" panose="05000000000000000000" pitchFamily="2" charset="2"/>
              <a:buChar char="q"/>
            </a:pPr>
            <a:r>
              <a:rPr lang="en-US" altLang="en-US" sz="3200" dirty="0"/>
              <a:t>Risk management begins in this stage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a:extLst>
              <a:ext uri="{FF2B5EF4-FFF2-40B4-BE49-F238E27FC236}">
                <a16:creationId xmlns:a16="http://schemas.microsoft.com/office/drawing/2014/main" id="{84C91F5E-97D9-4EC1-B26E-1C59B55E0A6A}"/>
              </a:ext>
            </a:extLst>
          </p:cNvPr>
          <p:cNvSpPr>
            <a:spLocks noGrp="1" noChangeArrowheads="1"/>
          </p:cNvSpPr>
          <p:nvPr>
            <p:ph type="title"/>
          </p:nvPr>
        </p:nvSpPr>
        <p:spPr/>
        <p:txBody>
          <a:bodyPr/>
          <a:lstStyle/>
          <a:p>
            <a:r>
              <a:rPr lang="en-US" altLang="en-US" sz="3600" dirty="0" err="1"/>
              <a:t>SecSDLC</a:t>
            </a:r>
            <a:r>
              <a:rPr lang="en-US" altLang="en-US" sz="3600" dirty="0"/>
              <a:t>  - </a:t>
            </a:r>
            <a:r>
              <a:rPr lang="en-US" altLang="en-US" dirty="0"/>
              <a:t>Design</a:t>
            </a:r>
          </a:p>
        </p:txBody>
      </p:sp>
      <p:sp>
        <p:nvSpPr>
          <p:cNvPr id="411651" name="Rectangle 3">
            <a:extLst>
              <a:ext uri="{FF2B5EF4-FFF2-40B4-BE49-F238E27FC236}">
                <a16:creationId xmlns:a16="http://schemas.microsoft.com/office/drawing/2014/main" id="{67A74005-F791-46F4-9E5A-0689D9D63393}"/>
              </a:ext>
            </a:extLst>
          </p:cNvPr>
          <p:cNvSpPr>
            <a:spLocks noGrp="1" noChangeArrowheads="1"/>
          </p:cNvSpPr>
          <p:nvPr>
            <p:ph type="body" idx="1"/>
          </p:nvPr>
        </p:nvSpPr>
        <p:spPr>
          <a:xfrm>
            <a:off x="45720" y="1143000"/>
            <a:ext cx="9052560" cy="5029200"/>
          </a:xfrm>
        </p:spPr>
        <p:txBody>
          <a:bodyPr/>
          <a:lstStyle/>
          <a:p>
            <a:pPr marL="461963" indent="-461963">
              <a:spcBef>
                <a:spcPts val="0"/>
              </a:spcBef>
              <a:buFont typeface="Wingdings" panose="05000000000000000000" pitchFamily="2" charset="2"/>
              <a:buChar char="q"/>
            </a:pPr>
            <a:r>
              <a:rPr lang="en-US" altLang="en-US" sz="3200" dirty="0"/>
              <a:t>The design phase actually consists of two distinct phases:</a:t>
            </a:r>
          </a:p>
          <a:p>
            <a:pPr marL="0" indent="0">
              <a:spcBef>
                <a:spcPts val="0"/>
              </a:spcBef>
              <a:buNone/>
            </a:pPr>
            <a:endParaRPr lang="en-US" altLang="en-US" sz="3200" dirty="0"/>
          </a:p>
          <a:p>
            <a:pPr marL="862013" lvl="1" indent="-461963">
              <a:spcBef>
                <a:spcPts val="0"/>
              </a:spcBef>
              <a:buFont typeface="Wingdings" panose="05000000000000000000" pitchFamily="2" charset="2"/>
              <a:buChar char="q"/>
            </a:pPr>
            <a:r>
              <a:rPr lang="en-US" altLang="en-US" sz="3000" dirty="0"/>
              <a:t>In the logical design phase, team members create and develop a blueprint for security, and examine and implement key policies </a:t>
            </a:r>
          </a:p>
          <a:p>
            <a:pPr marL="862013" lvl="1" indent="-461963">
              <a:spcBef>
                <a:spcPts val="0"/>
              </a:spcBef>
              <a:buFont typeface="Wingdings" panose="05000000000000000000" pitchFamily="2" charset="2"/>
              <a:buChar char="q"/>
            </a:pPr>
            <a:r>
              <a:rPr lang="en-US" altLang="en-US" sz="3000" dirty="0"/>
              <a:t>In the physical design phase, team members evaluate the technology needed to support the security blueprint, generate alternative solutions, and agree upon a final design</a:t>
            </a:r>
          </a:p>
        </p:txBody>
      </p:sp>
    </p:spTree>
    <p:extLst>
      <p:ext uri="{BB962C8B-B14F-4D97-AF65-F5344CB8AC3E}">
        <p14:creationId xmlns:p14="http://schemas.microsoft.com/office/powerpoint/2010/main" val="2750519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83288"/>
            <a:ext cx="9144000" cy="983512"/>
          </a:xfrm>
        </p:spPr>
        <p:txBody>
          <a:bodyPr anchor="ctr">
            <a:noAutofit/>
          </a:bodyPr>
          <a:lstStyle/>
          <a:p>
            <a:pPr marL="0" indent="0">
              <a:lnSpc>
                <a:spcPct val="100000"/>
              </a:lnSpc>
              <a:spcBef>
                <a:spcPts val="0"/>
              </a:spcBef>
            </a:pPr>
            <a:r>
              <a:rPr lang="en-US" sz="3400" b="1" dirty="0"/>
              <a:t>Figure 1-4</a:t>
            </a:r>
            <a:r>
              <a:rPr lang="en-US" sz="3400" dirty="0"/>
              <a:t> Illustration of computer network vulnerabilities from RAND Report R-609</a:t>
            </a:r>
          </a:p>
        </p:txBody>
      </p:sp>
      <p:pic>
        <p:nvPicPr>
          <p:cNvPr id="6" name="Picture 5" descr="An illustration is labeled as, Computer Network Vulnerabilities. A box labeled as, “Processor” has many inputs labeled as, “Files” under which “Theft, Copying, Unauthorized access” are mentioned. The input labeled as, “Hardware” has the text below which it reads as, “Failure of protection circuits and contribute to software failures.” The input labeled as, “Software” has the text below it which reads as, “Failure of protection features, Access control, Bounds control etc.” The output labeled as, “Radiation” is pointing out from the processor by an arrow. Several lines are seen connecting the box labeled as, “Processor” and “Switching center.” The connecting lines are labeled as, “Communication lines.” An arrow pointing out from the communication lines is labeled as, “Radiation.” An arrow labeled as, “Taps” points towards the communication lines. An arrow is shown pointing to an oval, present beside the Switching center. It is labeled as, “Crosstalk.” A picture of two men standing and a man with a computer is shown below the communication lines. An arrow points towards the picture of two men standing and are labeled as, “Operator” below which the text reads as, “Replace supervisor, Reveal protective measures” and “Maintenance Man” below which the text reads as, “Disable hardware devices, Use stand- alone utility programs.” An arrow pointing towards the man with computer is labeled as, “System Programmer” below which the text reads as, “Disable protective features, Provide “ins”, Reveal protective measures.” An arrow labeled as, “Radiation” points out from the “Switching center.” An arrow pointing towards the switching center is labeled as, “Hardware” below which the text reads as, “Improper connections, Cross coupling.” Several lines are seen emerging out from the switching center. A man labeled as, “User” below which the text reads as, “Identification, Authentication, Subtle software, modifications.” Next to man, a machine is labeled as, “Access” below which the text labeled as, “Attachments of recorders bugs” together it is labeled as, “Remote Consoles” is shown at the first and last lines emerging from the switching center. An oval is shown on the right of switching center and is labeled as, “crosstalk.” Two Arrows pointing out from the lines are labeled as, “Radiation” and an arrow is shown towards the line and is labeled as, “Taps.”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1086633"/>
            <a:ext cx="6858000" cy="4914900"/>
          </a:xfrm>
          <a:prstGeom prst="rect">
            <a:avLst/>
          </a:prstGeom>
        </p:spPr>
      </p:pic>
      <p:sp>
        <p:nvSpPr>
          <p:cNvPr id="5" name="Content Placeholder 4"/>
          <p:cNvSpPr>
            <a:spLocks noGrp="1"/>
          </p:cNvSpPr>
          <p:nvPr>
            <p:ph sz="quarter" idx="10"/>
          </p:nvPr>
        </p:nvSpPr>
        <p:spPr>
          <a:xfrm>
            <a:off x="152400" y="6019800"/>
            <a:ext cx="8153400" cy="228600"/>
          </a:xfrm>
        </p:spPr>
        <p:txBody>
          <a:bodyPr>
            <a:normAutofit fontScale="55000" lnSpcReduction="20000"/>
          </a:bodyPr>
          <a:lstStyle/>
          <a:p>
            <a:pPr marL="0" indent="0">
              <a:lnSpc>
                <a:spcPct val="100000"/>
              </a:lnSpc>
              <a:spcBef>
                <a:spcPts val="600"/>
              </a:spcBef>
              <a:buNone/>
            </a:pPr>
            <a:r>
              <a:rPr lang="en-US" sz="2000" i="1" dirty="0"/>
              <a:t>Source. RAND Report R-609-1. Used with permission.</a:t>
            </a:r>
            <a:endParaRPr lang="en-US" sz="2000" i="1" baseline="30000" dirty="0"/>
          </a:p>
        </p:txBody>
      </p:sp>
    </p:spTree>
    <p:extLst>
      <p:ext uri="{BB962C8B-B14F-4D97-AF65-F5344CB8AC3E}">
        <p14:creationId xmlns:p14="http://schemas.microsoft.com/office/powerpoint/2010/main" val="2376513787"/>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a:extLst>
              <a:ext uri="{FF2B5EF4-FFF2-40B4-BE49-F238E27FC236}">
                <a16:creationId xmlns:a16="http://schemas.microsoft.com/office/drawing/2014/main" id="{84C91F5E-97D9-4EC1-B26E-1C59B55E0A6A}"/>
              </a:ext>
            </a:extLst>
          </p:cNvPr>
          <p:cNvSpPr>
            <a:spLocks noGrp="1" noChangeArrowheads="1"/>
          </p:cNvSpPr>
          <p:nvPr>
            <p:ph type="title"/>
          </p:nvPr>
        </p:nvSpPr>
        <p:spPr/>
        <p:txBody>
          <a:bodyPr/>
          <a:lstStyle/>
          <a:p>
            <a:r>
              <a:rPr lang="en-US" altLang="en-US" sz="3600" dirty="0" err="1"/>
              <a:t>SecSDLC</a:t>
            </a:r>
            <a:r>
              <a:rPr lang="en-US" altLang="en-US" sz="3600" dirty="0"/>
              <a:t>  - </a:t>
            </a:r>
            <a:r>
              <a:rPr lang="en-US" altLang="en-US" dirty="0"/>
              <a:t>Design</a:t>
            </a:r>
          </a:p>
        </p:txBody>
      </p:sp>
      <p:sp>
        <p:nvSpPr>
          <p:cNvPr id="411651" name="Rectangle 3">
            <a:extLst>
              <a:ext uri="{FF2B5EF4-FFF2-40B4-BE49-F238E27FC236}">
                <a16:creationId xmlns:a16="http://schemas.microsoft.com/office/drawing/2014/main" id="{67A74005-F791-46F4-9E5A-0689D9D63393}"/>
              </a:ext>
            </a:extLst>
          </p:cNvPr>
          <p:cNvSpPr>
            <a:spLocks noGrp="1" noChangeArrowheads="1"/>
          </p:cNvSpPr>
          <p:nvPr>
            <p:ph type="body" idx="1"/>
          </p:nvPr>
        </p:nvSpPr>
        <p:spPr>
          <a:xfrm>
            <a:off x="45720" y="1066800"/>
            <a:ext cx="9098280" cy="5257800"/>
          </a:xfrm>
        </p:spPr>
        <p:txBody>
          <a:bodyPr>
            <a:normAutofit fontScale="92500" lnSpcReduction="10000"/>
          </a:bodyPr>
          <a:lstStyle/>
          <a:p>
            <a:pPr marL="0" indent="0">
              <a:lnSpc>
                <a:spcPct val="120000"/>
              </a:lnSpc>
              <a:spcBef>
                <a:spcPts val="0"/>
              </a:spcBef>
              <a:buNone/>
            </a:pPr>
            <a:r>
              <a:rPr lang="en-US" altLang="en-US" sz="2400" dirty="0"/>
              <a:t>The design phase continues with the formulation of the controls and safeguards used to protect information from attacks by threats. There are three categories of controls: </a:t>
            </a:r>
          </a:p>
          <a:p>
            <a:pPr marL="461963" indent="-461963">
              <a:lnSpc>
                <a:spcPct val="120000"/>
              </a:lnSpc>
              <a:spcBef>
                <a:spcPts val="0"/>
              </a:spcBef>
              <a:buFont typeface="Wingdings" panose="05000000000000000000" pitchFamily="2" charset="2"/>
              <a:buChar char="q"/>
            </a:pPr>
            <a:r>
              <a:rPr lang="en-US" altLang="en-US" sz="2400" b="1" dirty="0">
                <a:solidFill>
                  <a:srgbClr val="FF0000"/>
                </a:solidFill>
              </a:rPr>
              <a:t>Managerial controls </a:t>
            </a:r>
            <a:r>
              <a:rPr lang="en-US" altLang="en-US" sz="2400" dirty="0"/>
              <a:t>cover security processes that are designed by the strategic planners and executed by the security administration of the organization</a:t>
            </a:r>
          </a:p>
          <a:p>
            <a:pPr marL="461963" indent="-461963">
              <a:lnSpc>
                <a:spcPct val="120000"/>
              </a:lnSpc>
              <a:spcBef>
                <a:spcPts val="0"/>
              </a:spcBef>
              <a:buFont typeface="Wingdings" panose="05000000000000000000" pitchFamily="2" charset="2"/>
              <a:buChar char="q"/>
            </a:pPr>
            <a:r>
              <a:rPr lang="en-US" altLang="en-US" sz="2400" b="1" dirty="0">
                <a:solidFill>
                  <a:srgbClr val="FF0000"/>
                </a:solidFill>
              </a:rPr>
              <a:t>Operational controls </a:t>
            </a:r>
            <a:r>
              <a:rPr lang="en-US" altLang="en-US" sz="2400" dirty="0"/>
              <a:t>cover management functions and lower-level planning, such as disaster recovery and incident response planning (IRP), as well as address personnel security, physical security, and the protection of production inputs and outputs  </a:t>
            </a:r>
          </a:p>
          <a:p>
            <a:pPr marL="461963" indent="-461963">
              <a:lnSpc>
                <a:spcPct val="120000"/>
              </a:lnSpc>
              <a:spcBef>
                <a:spcPts val="0"/>
              </a:spcBef>
              <a:buFont typeface="Wingdings" panose="05000000000000000000" pitchFamily="2" charset="2"/>
              <a:buChar char="q"/>
            </a:pPr>
            <a:r>
              <a:rPr lang="en-US" altLang="en-US" sz="2400" b="1" dirty="0">
                <a:solidFill>
                  <a:srgbClr val="FF0000"/>
                </a:solidFill>
              </a:rPr>
              <a:t>Technical controls </a:t>
            </a:r>
            <a:r>
              <a:rPr lang="en-US" altLang="en-US" sz="2400" dirty="0"/>
              <a:t>address technical approaches used to implement security in the organization and must be selected, acquired (made or bought), and integrated into the organization’s IT structure</a:t>
            </a:r>
          </a:p>
        </p:txBody>
      </p:sp>
    </p:spTree>
    <p:extLst>
      <p:ext uri="{BB962C8B-B14F-4D97-AF65-F5344CB8AC3E}">
        <p14:creationId xmlns:p14="http://schemas.microsoft.com/office/powerpoint/2010/main" val="20718241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a:extLst>
              <a:ext uri="{FF2B5EF4-FFF2-40B4-BE49-F238E27FC236}">
                <a16:creationId xmlns:a16="http://schemas.microsoft.com/office/drawing/2014/main" id="{84C91F5E-97D9-4EC1-B26E-1C59B55E0A6A}"/>
              </a:ext>
            </a:extLst>
          </p:cNvPr>
          <p:cNvSpPr>
            <a:spLocks noGrp="1" noChangeArrowheads="1"/>
          </p:cNvSpPr>
          <p:nvPr>
            <p:ph type="title"/>
          </p:nvPr>
        </p:nvSpPr>
        <p:spPr/>
        <p:txBody>
          <a:bodyPr/>
          <a:lstStyle/>
          <a:p>
            <a:r>
              <a:rPr lang="en-US" altLang="en-US" sz="3600" dirty="0" err="1"/>
              <a:t>SecSDLC</a:t>
            </a:r>
            <a:r>
              <a:rPr lang="en-US" altLang="en-US" sz="3600" dirty="0"/>
              <a:t>  - </a:t>
            </a:r>
            <a:r>
              <a:rPr lang="en-US" altLang="en-US" dirty="0"/>
              <a:t>Implementation</a:t>
            </a:r>
          </a:p>
        </p:txBody>
      </p:sp>
      <p:sp>
        <p:nvSpPr>
          <p:cNvPr id="411651" name="Rectangle 3">
            <a:extLst>
              <a:ext uri="{FF2B5EF4-FFF2-40B4-BE49-F238E27FC236}">
                <a16:creationId xmlns:a16="http://schemas.microsoft.com/office/drawing/2014/main" id="{67A74005-F791-46F4-9E5A-0689D9D63393}"/>
              </a:ext>
            </a:extLst>
          </p:cNvPr>
          <p:cNvSpPr>
            <a:spLocks noGrp="1" noChangeArrowheads="1"/>
          </p:cNvSpPr>
          <p:nvPr>
            <p:ph type="body" idx="1"/>
          </p:nvPr>
        </p:nvSpPr>
        <p:spPr>
          <a:xfrm>
            <a:off x="45720" y="1066800"/>
            <a:ext cx="9098280" cy="5257800"/>
          </a:xfrm>
        </p:spPr>
        <p:txBody>
          <a:bodyPr>
            <a:normAutofit fontScale="92500" lnSpcReduction="20000"/>
          </a:bodyPr>
          <a:lstStyle/>
          <a:p>
            <a:pPr marL="461963" indent="-461963">
              <a:lnSpc>
                <a:spcPct val="120000"/>
              </a:lnSpc>
              <a:spcBef>
                <a:spcPts val="0"/>
              </a:spcBef>
              <a:buFont typeface="Wingdings" panose="05000000000000000000" pitchFamily="2" charset="2"/>
              <a:buChar char="q"/>
            </a:pPr>
            <a:r>
              <a:rPr lang="en-US" altLang="en-US" sz="3200" dirty="0"/>
              <a:t>The security solutions are acquired, tested, implemented, and tested again</a:t>
            </a:r>
          </a:p>
          <a:p>
            <a:pPr marL="461963" indent="-461963">
              <a:lnSpc>
                <a:spcPct val="120000"/>
              </a:lnSpc>
              <a:spcBef>
                <a:spcPts val="0"/>
              </a:spcBef>
              <a:buFont typeface="Wingdings" panose="05000000000000000000" pitchFamily="2" charset="2"/>
              <a:buChar char="q"/>
            </a:pPr>
            <a:r>
              <a:rPr lang="en-US" altLang="en-US" sz="3200" dirty="0"/>
              <a:t>Personnel issues are evaluated and specific training and education programs conducted</a:t>
            </a:r>
          </a:p>
          <a:p>
            <a:pPr marL="461963" indent="-461963">
              <a:lnSpc>
                <a:spcPct val="120000"/>
              </a:lnSpc>
              <a:spcBef>
                <a:spcPts val="0"/>
              </a:spcBef>
              <a:buFont typeface="Wingdings" panose="05000000000000000000" pitchFamily="2" charset="2"/>
              <a:buChar char="q"/>
            </a:pPr>
            <a:r>
              <a:rPr lang="en-US" altLang="en-US" sz="3200" dirty="0"/>
              <a:t>Perhaps the most important element of the implementation phase is the management of the project plan:</a:t>
            </a:r>
          </a:p>
          <a:p>
            <a:pPr marL="1262063" lvl="2" indent="-461963">
              <a:lnSpc>
                <a:spcPct val="120000"/>
              </a:lnSpc>
              <a:spcBef>
                <a:spcPts val="0"/>
              </a:spcBef>
            </a:pPr>
            <a:r>
              <a:rPr lang="en-US" altLang="en-US" sz="2800" dirty="0"/>
              <a:t>Planning the project</a:t>
            </a:r>
          </a:p>
          <a:p>
            <a:pPr marL="1262063" lvl="2" indent="-461963">
              <a:lnSpc>
                <a:spcPct val="120000"/>
              </a:lnSpc>
              <a:spcBef>
                <a:spcPts val="0"/>
              </a:spcBef>
            </a:pPr>
            <a:r>
              <a:rPr lang="en-US" altLang="en-US" sz="2800" dirty="0"/>
              <a:t>Supervising the tasks and action steps within the project</a:t>
            </a:r>
          </a:p>
          <a:p>
            <a:pPr marL="1262063" lvl="2" indent="-461963">
              <a:lnSpc>
                <a:spcPct val="120000"/>
              </a:lnSpc>
              <a:spcBef>
                <a:spcPts val="0"/>
              </a:spcBef>
            </a:pPr>
            <a:r>
              <a:rPr lang="en-US" altLang="en-US" sz="2800" dirty="0"/>
              <a:t>Wrapping up the project</a:t>
            </a:r>
          </a:p>
        </p:txBody>
      </p:sp>
    </p:spTree>
    <p:extLst>
      <p:ext uri="{BB962C8B-B14F-4D97-AF65-F5344CB8AC3E}">
        <p14:creationId xmlns:p14="http://schemas.microsoft.com/office/powerpoint/2010/main" val="41889761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a:extLst>
              <a:ext uri="{FF2B5EF4-FFF2-40B4-BE49-F238E27FC236}">
                <a16:creationId xmlns:a16="http://schemas.microsoft.com/office/drawing/2014/main" id="{84C91F5E-97D9-4EC1-B26E-1C59B55E0A6A}"/>
              </a:ext>
            </a:extLst>
          </p:cNvPr>
          <p:cNvSpPr>
            <a:spLocks noGrp="1" noChangeArrowheads="1"/>
          </p:cNvSpPr>
          <p:nvPr>
            <p:ph type="title"/>
          </p:nvPr>
        </p:nvSpPr>
        <p:spPr/>
        <p:txBody>
          <a:bodyPr/>
          <a:lstStyle/>
          <a:p>
            <a:r>
              <a:rPr lang="en-US" dirty="0"/>
              <a:t>Maintenance in the </a:t>
            </a:r>
            <a:r>
              <a:rPr lang="en-US" dirty="0" err="1"/>
              <a:t>SecSDLC</a:t>
            </a:r>
            <a:endParaRPr lang="en-US" altLang="en-US" dirty="0"/>
          </a:p>
        </p:txBody>
      </p:sp>
      <p:sp>
        <p:nvSpPr>
          <p:cNvPr id="411651" name="Rectangle 3">
            <a:extLst>
              <a:ext uri="{FF2B5EF4-FFF2-40B4-BE49-F238E27FC236}">
                <a16:creationId xmlns:a16="http://schemas.microsoft.com/office/drawing/2014/main" id="{67A74005-F791-46F4-9E5A-0689D9D63393}"/>
              </a:ext>
            </a:extLst>
          </p:cNvPr>
          <p:cNvSpPr>
            <a:spLocks noGrp="1" noChangeArrowheads="1"/>
          </p:cNvSpPr>
          <p:nvPr>
            <p:ph type="body" idx="1"/>
          </p:nvPr>
        </p:nvSpPr>
        <p:spPr>
          <a:xfrm>
            <a:off x="45720" y="1219200"/>
            <a:ext cx="9098280" cy="5029200"/>
          </a:xfrm>
        </p:spPr>
        <p:txBody>
          <a:bodyPr>
            <a:normAutofit/>
          </a:bodyPr>
          <a:lstStyle/>
          <a:p>
            <a:pPr marL="461963" indent="-461963">
              <a:lnSpc>
                <a:spcPct val="110000"/>
              </a:lnSpc>
              <a:spcBef>
                <a:spcPts val="0"/>
              </a:spcBef>
              <a:buFont typeface="Wingdings" panose="05000000000000000000" pitchFamily="2" charset="2"/>
              <a:buChar char="q"/>
            </a:pPr>
            <a:r>
              <a:rPr lang="en-US" altLang="en-US" sz="3200" dirty="0"/>
              <a:t>Once the information security program is implemented, it must be operated, properly managed, and kept up to date by means of established procedures</a:t>
            </a:r>
          </a:p>
          <a:p>
            <a:pPr marL="461963" indent="-461963">
              <a:lnSpc>
                <a:spcPct val="110000"/>
              </a:lnSpc>
              <a:spcBef>
                <a:spcPts val="0"/>
              </a:spcBef>
              <a:buFont typeface="Wingdings" panose="05000000000000000000" pitchFamily="2" charset="2"/>
              <a:buChar char="q"/>
            </a:pPr>
            <a:r>
              <a:rPr lang="en-US" altLang="en-US" sz="3200" dirty="0"/>
              <a:t>If the program is not adjusting adequately to the changes in the internal or external environment, it may be necessary to begin the cycle again</a:t>
            </a:r>
          </a:p>
        </p:txBody>
      </p:sp>
    </p:spTree>
    <p:extLst>
      <p:ext uri="{BB962C8B-B14F-4D97-AF65-F5344CB8AC3E}">
        <p14:creationId xmlns:p14="http://schemas.microsoft.com/office/powerpoint/2010/main" val="42917541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a:extLst>
              <a:ext uri="{FF2B5EF4-FFF2-40B4-BE49-F238E27FC236}">
                <a16:creationId xmlns:a16="http://schemas.microsoft.com/office/drawing/2014/main" id="{84C91F5E-97D9-4EC1-B26E-1C59B55E0A6A}"/>
              </a:ext>
            </a:extLst>
          </p:cNvPr>
          <p:cNvSpPr>
            <a:spLocks noGrp="1" noChangeArrowheads="1"/>
          </p:cNvSpPr>
          <p:nvPr>
            <p:ph type="title"/>
          </p:nvPr>
        </p:nvSpPr>
        <p:spPr/>
        <p:txBody>
          <a:bodyPr/>
          <a:lstStyle/>
          <a:p>
            <a:r>
              <a:rPr lang="en-US" dirty="0"/>
              <a:t>Maintenance Model</a:t>
            </a:r>
            <a:endParaRPr lang="en-US" altLang="en-US" dirty="0"/>
          </a:p>
        </p:txBody>
      </p:sp>
      <p:sp>
        <p:nvSpPr>
          <p:cNvPr id="411651" name="Rectangle 3">
            <a:extLst>
              <a:ext uri="{FF2B5EF4-FFF2-40B4-BE49-F238E27FC236}">
                <a16:creationId xmlns:a16="http://schemas.microsoft.com/office/drawing/2014/main" id="{67A74005-F791-46F4-9E5A-0689D9D63393}"/>
              </a:ext>
            </a:extLst>
          </p:cNvPr>
          <p:cNvSpPr>
            <a:spLocks noGrp="1" noChangeArrowheads="1"/>
          </p:cNvSpPr>
          <p:nvPr>
            <p:ph type="body" idx="1"/>
          </p:nvPr>
        </p:nvSpPr>
        <p:spPr>
          <a:xfrm>
            <a:off x="45720" y="1219200"/>
            <a:ext cx="9098280" cy="5029200"/>
          </a:xfrm>
        </p:spPr>
        <p:txBody>
          <a:bodyPr>
            <a:normAutofit lnSpcReduction="10000"/>
          </a:bodyPr>
          <a:lstStyle/>
          <a:p>
            <a:pPr marL="0" indent="0">
              <a:lnSpc>
                <a:spcPct val="110000"/>
              </a:lnSpc>
              <a:spcBef>
                <a:spcPts val="0"/>
              </a:spcBef>
              <a:buNone/>
            </a:pPr>
            <a:r>
              <a:rPr lang="en-US" altLang="en-US" sz="3200" dirty="0"/>
              <a:t>While a systems management model is designed to manage and operate systems, a maintenance model is intended to focus organizational effort on system maintenance:</a:t>
            </a:r>
          </a:p>
          <a:p>
            <a:pPr marL="862013" lvl="1" indent="-461963">
              <a:lnSpc>
                <a:spcPct val="110000"/>
              </a:lnSpc>
              <a:spcBef>
                <a:spcPts val="0"/>
              </a:spcBef>
              <a:buFont typeface="Wingdings" panose="05000000000000000000" pitchFamily="2" charset="2"/>
              <a:buChar char="q"/>
            </a:pPr>
            <a:r>
              <a:rPr lang="en-US" altLang="en-US" sz="3000" dirty="0"/>
              <a:t>External monitoring</a:t>
            </a:r>
          </a:p>
          <a:p>
            <a:pPr marL="862013" lvl="1" indent="-461963">
              <a:lnSpc>
                <a:spcPct val="110000"/>
              </a:lnSpc>
              <a:spcBef>
                <a:spcPts val="0"/>
              </a:spcBef>
              <a:buFont typeface="Wingdings" panose="05000000000000000000" pitchFamily="2" charset="2"/>
              <a:buChar char="q"/>
            </a:pPr>
            <a:r>
              <a:rPr lang="en-US" altLang="en-US" sz="3000" dirty="0"/>
              <a:t>Internal monitoring</a:t>
            </a:r>
          </a:p>
          <a:p>
            <a:pPr marL="862013" lvl="1" indent="-461963">
              <a:lnSpc>
                <a:spcPct val="110000"/>
              </a:lnSpc>
              <a:spcBef>
                <a:spcPts val="0"/>
              </a:spcBef>
              <a:buFont typeface="Wingdings" panose="05000000000000000000" pitchFamily="2" charset="2"/>
              <a:buChar char="q"/>
            </a:pPr>
            <a:r>
              <a:rPr lang="en-US" altLang="en-US" sz="3000" dirty="0"/>
              <a:t>Planning and risk assessment</a:t>
            </a:r>
          </a:p>
          <a:p>
            <a:pPr marL="862013" lvl="1" indent="-461963">
              <a:lnSpc>
                <a:spcPct val="110000"/>
              </a:lnSpc>
              <a:spcBef>
                <a:spcPts val="0"/>
              </a:spcBef>
              <a:buFont typeface="Wingdings" panose="05000000000000000000" pitchFamily="2" charset="2"/>
              <a:buChar char="q"/>
            </a:pPr>
            <a:r>
              <a:rPr lang="en-US" altLang="en-US" sz="3000" dirty="0"/>
              <a:t>Vulnerability assessment and remediation</a:t>
            </a:r>
          </a:p>
          <a:p>
            <a:pPr marL="862013" lvl="1" indent="-461963">
              <a:lnSpc>
                <a:spcPct val="110000"/>
              </a:lnSpc>
              <a:spcBef>
                <a:spcPts val="0"/>
              </a:spcBef>
              <a:buFont typeface="Wingdings" panose="05000000000000000000" pitchFamily="2" charset="2"/>
              <a:buChar char="q"/>
            </a:pPr>
            <a:r>
              <a:rPr lang="en-US" altLang="en-US" sz="3000" dirty="0"/>
              <a:t>Readiness and review</a:t>
            </a:r>
          </a:p>
          <a:p>
            <a:pPr marL="862013" lvl="1" indent="-461963">
              <a:lnSpc>
                <a:spcPct val="110000"/>
              </a:lnSpc>
              <a:spcBef>
                <a:spcPts val="0"/>
              </a:spcBef>
              <a:buFont typeface="Wingdings" panose="05000000000000000000" pitchFamily="2" charset="2"/>
              <a:buChar char="q"/>
            </a:pPr>
            <a:r>
              <a:rPr lang="en-US" altLang="en-US" sz="3000" dirty="0"/>
              <a:t>Vulnerability assessment </a:t>
            </a:r>
          </a:p>
        </p:txBody>
      </p:sp>
    </p:spTree>
    <p:extLst>
      <p:ext uri="{BB962C8B-B14F-4D97-AF65-F5344CB8AC3E}">
        <p14:creationId xmlns:p14="http://schemas.microsoft.com/office/powerpoint/2010/main" val="20304731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a:extLst>
              <a:ext uri="{FF2B5EF4-FFF2-40B4-BE49-F238E27FC236}">
                <a16:creationId xmlns:a16="http://schemas.microsoft.com/office/drawing/2014/main" id="{84C91F5E-97D9-4EC1-B26E-1C59B55E0A6A}"/>
              </a:ext>
            </a:extLst>
          </p:cNvPr>
          <p:cNvSpPr>
            <a:spLocks noGrp="1" noChangeArrowheads="1"/>
          </p:cNvSpPr>
          <p:nvPr>
            <p:ph type="title"/>
          </p:nvPr>
        </p:nvSpPr>
        <p:spPr/>
        <p:txBody>
          <a:bodyPr/>
          <a:lstStyle/>
          <a:p>
            <a:r>
              <a:rPr lang="en-US" dirty="0"/>
              <a:t>Maintenance Model</a:t>
            </a:r>
            <a:endParaRPr lang="en-US" altLang="en-US" dirty="0"/>
          </a:p>
        </p:txBody>
      </p:sp>
      <p:pic>
        <p:nvPicPr>
          <p:cNvPr id="6" name="Picture 5">
            <a:extLst>
              <a:ext uri="{FF2B5EF4-FFF2-40B4-BE49-F238E27FC236}">
                <a16:creationId xmlns:a16="http://schemas.microsoft.com/office/drawing/2014/main" id="{54EE6874-7544-460D-97CF-78DB09A6FBFA}"/>
              </a:ext>
            </a:extLst>
          </p:cNvPr>
          <p:cNvPicPr>
            <a:picLocks noChangeAspect="1"/>
          </p:cNvPicPr>
          <p:nvPr/>
        </p:nvPicPr>
        <p:blipFill>
          <a:blip r:embed="rId3"/>
          <a:stretch>
            <a:fillRect/>
          </a:stretch>
        </p:blipFill>
        <p:spPr>
          <a:xfrm>
            <a:off x="1380593" y="1143000"/>
            <a:ext cx="6382814" cy="5093977"/>
          </a:xfrm>
          <a:prstGeom prst="rect">
            <a:avLst/>
          </a:prstGeom>
        </p:spPr>
      </p:pic>
    </p:spTree>
    <p:extLst>
      <p:ext uri="{BB962C8B-B14F-4D97-AF65-F5344CB8AC3E}">
        <p14:creationId xmlns:p14="http://schemas.microsoft.com/office/powerpoint/2010/main" val="41966429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685800"/>
          </a:xfrm>
        </p:spPr>
        <p:txBody>
          <a:bodyPr anchor="ctr">
            <a:noAutofit/>
          </a:bodyPr>
          <a:lstStyle/>
          <a:p>
            <a:pPr marL="0" indent="0" algn="l"/>
            <a:r>
              <a:rPr lang="en-US" b="1" dirty="0"/>
              <a:t>SDLC vs SSDLC</a:t>
            </a:r>
            <a:endParaRPr lang="en-US" b="1" baseline="30000" dirty="0"/>
          </a:p>
        </p:txBody>
      </p:sp>
      <p:pic>
        <p:nvPicPr>
          <p:cNvPr id="3" name="Picture 2">
            <a:extLst>
              <a:ext uri="{FF2B5EF4-FFF2-40B4-BE49-F238E27FC236}">
                <a16:creationId xmlns:a16="http://schemas.microsoft.com/office/drawing/2014/main" id="{49960CDE-9F16-4B37-AF9C-1342410CC966}"/>
              </a:ext>
            </a:extLst>
          </p:cNvPr>
          <p:cNvPicPr>
            <a:picLocks noChangeAspect="1"/>
          </p:cNvPicPr>
          <p:nvPr/>
        </p:nvPicPr>
        <p:blipFill>
          <a:blip r:embed="rId3"/>
          <a:stretch>
            <a:fillRect/>
          </a:stretch>
        </p:blipFill>
        <p:spPr>
          <a:xfrm>
            <a:off x="0" y="578946"/>
            <a:ext cx="9144000" cy="3081019"/>
          </a:xfrm>
          <a:prstGeom prst="rect">
            <a:avLst/>
          </a:prstGeom>
        </p:spPr>
      </p:pic>
      <p:pic>
        <p:nvPicPr>
          <p:cNvPr id="6" name="Picture 5">
            <a:extLst>
              <a:ext uri="{FF2B5EF4-FFF2-40B4-BE49-F238E27FC236}">
                <a16:creationId xmlns:a16="http://schemas.microsoft.com/office/drawing/2014/main" id="{E2F2E90C-1638-4CFA-8516-0A59FFFA4FFE}"/>
              </a:ext>
            </a:extLst>
          </p:cNvPr>
          <p:cNvPicPr>
            <a:picLocks noChangeAspect="1"/>
          </p:cNvPicPr>
          <p:nvPr/>
        </p:nvPicPr>
        <p:blipFill>
          <a:blip r:embed="rId4"/>
          <a:stretch>
            <a:fillRect/>
          </a:stretch>
        </p:blipFill>
        <p:spPr>
          <a:xfrm>
            <a:off x="0" y="3732756"/>
            <a:ext cx="9144000" cy="3142989"/>
          </a:xfrm>
          <a:prstGeom prst="rect">
            <a:avLst/>
          </a:prstGeom>
        </p:spPr>
      </p:pic>
    </p:spTree>
    <p:extLst>
      <p:ext uri="{BB962C8B-B14F-4D97-AF65-F5344CB8AC3E}">
        <p14:creationId xmlns:p14="http://schemas.microsoft.com/office/powerpoint/2010/main" val="2468725155"/>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ltLang="en-US" dirty="0"/>
              <a:t>Software Assurance (1 of 3)</a:t>
            </a:r>
            <a:endParaRPr lang="en-US" dirty="0"/>
          </a:p>
        </p:txBody>
      </p:sp>
      <p:sp>
        <p:nvSpPr>
          <p:cNvPr id="3" name="Content Placeholder 2"/>
          <p:cNvSpPr>
            <a:spLocks noGrp="1"/>
          </p:cNvSpPr>
          <p:nvPr>
            <p:ph idx="1"/>
          </p:nvPr>
        </p:nvSpPr>
        <p:spPr/>
        <p:txBody>
          <a:bodyPr>
            <a:normAutofit/>
          </a:bodyPr>
          <a:lstStyle/>
          <a:p>
            <a:pPr>
              <a:spcBef>
                <a:spcPts val="600"/>
              </a:spcBef>
            </a:pPr>
            <a:r>
              <a:rPr lang="en-US" altLang="en-US" dirty="0"/>
              <a:t>Many organizations recognize the need to include planning for security objectives in the SDLC used to create systems.</a:t>
            </a:r>
          </a:p>
          <a:p>
            <a:pPr lvl="1">
              <a:spcBef>
                <a:spcPts val="600"/>
              </a:spcBef>
            </a:pPr>
            <a:r>
              <a:rPr lang="en-US" altLang="en-US" dirty="0"/>
              <a:t>Established procedures to create software that is more capable of being deployed in a secure fashion</a:t>
            </a:r>
          </a:p>
          <a:p>
            <a:pPr>
              <a:spcBef>
                <a:spcPts val="600"/>
              </a:spcBef>
            </a:pPr>
            <a:r>
              <a:rPr lang="en-US" altLang="en-US" dirty="0"/>
              <a:t>This approach is known as </a:t>
            </a:r>
            <a:r>
              <a:rPr lang="en-US" altLang="en-US" b="1" dirty="0">
                <a:solidFill>
                  <a:srgbClr val="FF0000"/>
                </a:solidFill>
              </a:rPr>
              <a:t>software assurance (SA).</a:t>
            </a:r>
          </a:p>
          <a:p>
            <a:pPr>
              <a:spcBef>
                <a:spcPts val="600"/>
              </a:spcBef>
            </a:pPr>
            <a:r>
              <a:rPr lang="en-US" altLang="en-US" dirty="0"/>
              <a:t>A national effort is under way to create a common body of knowledge focused on secure software development.</a:t>
            </a:r>
          </a:p>
        </p:txBody>
      </p:sp>
    </p:spTree>
    <p:extLst>
      <p:ext uri="{BB962C8B-B14F-4D97-AF65-F5344CB8AC3E}">
        <p14:creationId xmlns:p14="http://schemas.microsoft.com/office/powerpoint/2010/main" val="39943512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ltLang="en-US" dirty="0"/>
              <a:t>Software Assurance (2 of 3)</a:t>
            </a:r>
            <a:endParaRPr lang="en-US" dirty="0"/>
          </a:p>
        </p:txBody>
      </p:sp>
      <p:sp>
        <p:nvSpPr>
          <p:cNvPr id="3" name="Content Placeholder 2"/>
          <p:cNvSpPr>
            <a:spLocks noGrp="1"/>
          </p:cNvSpPr>
          <p:nvPr>
            <p:ph idx="1"/>
          </p:nvPr>
        </p:nvSpPr>
        <p:spPr/>
        <p:txBody>
          <a:bodyPr>
            <a:normAutofit fontScale="92500" lnSpcReduction="20000"/>
          </a:bodyPr>
          <a:lstStyle/>
          <a:p>
            <a:pPr>
              <a:lnSpc>
                <a:spcPct val="110000"/>
              </a:lnSpc>
              <a:spcBef>
                <a:spcPts val="600"/>
              </a:spcBef>
            </a:pPr>
            <a:r>
              <a:rPr lang="en-US" altLang="en-US" sz="2800" dirty="0"/>
              <a:t>U.S. Department of Defense and Department of Homeland Security supported the Software Assurance Initiative, which resulted in the publication of Secure Software Assurance (</a:t>
            </a:r>
            <a:r>
              <a:rPr lang="en-US" altLang="en-US" sz="2800" dirty="0" err="1"/>
              <a:t>SwA</a:t>
            </a:r>
            <a:r>
              <a:rPr lang="en-US" altLang="en-US" sz="2800" dirty="0"/>
              <a:t>) Common Body of Knowledge (CBK).</a:t>
            </a:r>
          </a:p>
          <a:p>
            <a:pPr>
              <a:lnSpc>
                <a:spcPct val="110000"/>
              </a:lnSpc>
              <a:spcBef>
                <a:spcPts val="600"/>
              </a:spcBef>
            </a:pPr>
            <a:r>
              <a:rPr lang="en-US" altLang="en-US" sz="2800" dirty="0" err="1"/>
              <a:t>SwA</a:t>
            </a:r>
            <a:r>
              <a:rPr lang="en-US" altLang="en-US" sz="2800" dirty="0"/>
              <a:t> CBK serves as a strongly recommended guide to developing more secure applications. </a:t>
            </a:r>
          </a:p>
          <a:p>
            <a:pPr>
              <a:lnSpc>
                <a:spcPct val="110000"/>
              </a:lnSpc>
              <a:spcBef>
                <a:spcPts val="600"/>
              </a:spcBef>
            </a:pPr>
            <a:r>
              <a:rPr lang="en-US" altLang="en-US" sz="2800" dirty="0" err="1"/>
              <a:t>SwA</a:t>
            </a:r>
            <a:r>
              <a:rPr lang="en-US" altLang="en-US" sz="2800" dirty="0"/>
              <a:t> CBK, which is a work in progress, contains the following sections:</a:t>
            </a:r>
          </a:p>
          <a:p>
            <a:pPr lvl="1">
              <a:lnSpc>
                <a:spcPct val="110000"/>
              </a:lnSpc>
              <a:spcBef>
                <a:spcPts val="600"/>
              </a:spcBef>
            </a:pPr>
            <a:r>
              <a:rPr lang="en-US" altLang="en-US" sz="2600" dirty="0"/>
              <a:t>Nature of Dangers</a:t>
            </a:r>
          </a:p>
          <a:p>
            <a:pPr lvl="1">
              <a:lnSpc>
                <a:spcPct val="110000"/>
              </a:lnSpc>
              <a:spcBef>
                <a:spcPts val="600"/>
              </a:spcBef>
            </a:pPr>
            <a:r>
              <a:rPr lang="en-US" altLang="en-US" sz="2600" dirty="0"/>
              <a:t>Fundamental Concepts and Principles</a:t>
            </a:r>
          </a:p>
          <a:p>
            <a:pPr lvl="1">
              <a:lnSpc>
                <a:spcPct val="110000"/>
              </a:lnSpc>
              <a:spcBef>
                <a:spcPts val="600"/>
              </a:spcBef>
            </a:pPr>
            <a:r>
              <a:rPr lang="en-US" altLang="en-US" sz="2600" dirty="0"/>
              <a:t>Ethics, Law, and Governance</a:t>
            </a:r>
          </a:p>
        </p:txBody>
      </p:sp>
    </p:spTree>
    <p:extLst>
      <p:ext uri="{BB962C8B-B14F-4D97-AF65-F5344CB8AC3E}">
        <p14:creationId xmlns:p14="http://schemas.microsoft.com/office/powerpoint/2010/main" val="22465666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ltLang="en-US" dirty="0"/>
              <a:t>Software Assurance (3 of 3)</a:t>
            </a:r>
            <a:endParaRPr lang="en-US" dirty="0"/>
          </a:p>
        </p:txBody>
      </p:sp>
      <p:sp>
        <p:nvSpPr>
          <p:cNvPr id="3" name="Content Placeholder 2"/>
          <p:cNvSpPr>
            <a:spLocks noGrp="1"/>
          </p:cNvSpPr>
          <p:nvPr>
            <p:ph idx="1"/>
          </p:nvPr>
        </p:nvSpPr>
        <p:spPr/>
        <p:txBody>
          <a:bodyPr>
            <a:normAutofit/>
          </a:bodyPr>
          <a:lstStyle/>
          <a:p>
            <a:pPr lvl="1">
              <a:spcBef>
                <a:spcPts val="600"/>
              </a:spcBef>
            </a:pPr>
            <a:r>
              <a:rPr lang="en-US" altLang="en-US" sz="2600" dirty="0"/>
              <a:t>Secure Software Requirements</a:t>
            </a:r>
          </a:p>
          <a:p>
            <a:pPr lvl="1">
              <a:spcBef>
                <a:spcPts val="600"/>
              </a:spcBef>
            </a:pPr>
            <a:r>
              <a:rPr lang="en-US" altLang="en-US" sz="2600" dirty="0"/>
              <a:t>Secure Software Design</a:t>
            </a:r>
          </a:p>
          <a:p>
            <a:pPr lvl="1">
              <a:spcBef>
                <a:spcPts val="600"/>
              </a:spcBef>
            </a:pPr>
            <a:r>
              <a:rPr lang="en-US" altLang="en-US" sz="2600" dirty="0"/>
              <a:t>Secure Software Construction</a:t>
            </a:r>
          </a:p>
          <a:p>
            <a:pPr lvl="1">
              <a:spcBef>
                <a:spcPts val="600"/>
              </a:spcBef>
            </a:pPr>
            <a:r>
              <a:rPr lang="en-US" altLang="en-US" sz="2600" dirty="0"/>
              <a:t>Secure Software Verification, Validation, and Evaluation</a:t>
            </a:r>
          </a:p>
          <a:p>
            <a:pPr lvl="1">
              <a:spcBef>
                <a:spcPts val="600"/>
              </a:spcBef>
            </a:pPr>
            <a:r>
              <a:rPr lang="en-US" altLang="en-US" sz="2600" dirty="0"/>
              <a:t>Secure Software Tools and Methods</a:t>
            </a:r>
          </a:p>
          <a:p>
            <a:pPr lvl="1">
              <a:spcBef>
                <a:spcPts val="600"/>
              </a:spcBef>
            </a:pPr>
            <a:r>
              <a:rPr lang="en-US" altLang="en-US" sz="2600" dirty="0"/>
              <a:t>Secure Software Processes</a:t>
            </a:r>
          </a:p>
          <a:p>
            <a:pPr lvl="1">
              <a:spcBef>
                <a:spcPts val="600"/>
              </a:spcBef>
            </a:pPr>
            <a:r>
              <a:rPr lang="en-US" altLang="en-US" sz="2600" dirty="0"/>
              <a:t>Secure Software Project Management</a:t>
            </a:r>
          </a:p>
          <a:p>
            <a:pPr lvl="1">
              <a:spcBef>
                <a:spcPts val="600"/>
              </a:spcBef>
            </a:pPr>
            <a:r>
              <a:rPr lang="en-US" altLang="en-US" sz="2600" dirty="0"/>
              <a:t>Acquisition of Secure Software</a:t>
            </a:r>
          </a:p>
          <a:p>
            <a:pPr lvl="1">
              <a:spcBef>
                <a:spcPts val="600"/>
              </a:spcBef>
            </a:pPr>
            <a:r>
              <a:rPr lang="en-US" altLang="en-US" sz="2600" dirty="0"/>
              <a:t>Secure Software Sustainment</a:t>
            </a:r>
          </a:p>
        </p:txBody>
      </p:sp>
    </p:spTree>
    <p:extLst>
      <p:ext uri="{BB962C8B-B14F-4D97-AF65-F5344CB8AC3E}">
        <p14:creationId xmlns:p14="http://schemas.microsoft.com/office/powerpoint/2010/main" val="32700405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ltLang="en-US" dirty="0"/>
              <a:t>Software Design Principles (1 of 2)</a:t>
            </a:r>
            <a:endParaRPr lang="en-US" dirty="0"/>
          </a:p>
        </p:txBody>
      </p:sp>
      <p:sp>
        <p:nvSpPr>
          <p:cNvPr id="3" name="Content Placeholder 2"/>
          <p:cNvSpPr>
            <a:spLocks noGrp="1"/>
          </p:cNvSpPr>
          <p:nvPr>
            <p:ph idx="1"/>
          </p:nvPr>
        </p:nvSpPr>
        <p:spPr/>
        <p:txBody>
          <a:bodyPr/>
          <a:lstStyle/>
          <a:p>
            <a:pPr marL="0" indent="0">
              <a:spcBef>
                <a:spcPts val="600"/>
              </a:spcBef>
              <a:buNone/>
            </a:pPr>
            <a:r>
              <a:rPr lang="en-US" altLang="en-US" sz="2800" dirty="0"/>
              <a:t>Good software development results in secure products that meet all design specifications.</a:t>
            </a:r>
          </a:p>
          <a:p>
            <a:pPr>
              <a:spcBef>
                <a:spcPts val="600"/>
              </a:spcBef>
            </a:pPr>
            <a:r>
              <a:rPr lang="en-US" altLang="en-US" sz="2800" dirty="0"/>
              <a:t>Some commonplace security principles</a:t>
            </a:r>
          </a:p>
          <a:p>
            <a:pPr lvl="1">
              <a:spcBef>
                <a:spcPts val="600"/>
              </a:spcBef>
            </a:pPr>
            <a:r>
              <a:rPr lang="en-US" altLang="en-US" sz="2600" dirty="0"/>
              <a:t>Keep design simple and small</a:t>
            </a:r>
          </a:p>
          <a:p>
            <a:pPr lvl="1">
              <a:spcBef>
                <a:spcPts val="600"/>
              </a:spcBef>
            </a:pPr>
            <a:r>
              <a:rPr lang="en-US" altLang="en-US" sz="2600" dirty="0"/>
              <a:t>Access decisions by permission not exclusion</a:t>
            </a:r>
          </a:p>
          <a:p>
            <a:pPr lvl="1">
              <a:spcBef>
                <a:spcPts val="600"/>
              </a:spcBef>
            </a:pPr>
            <a:r>
              <a:rPr lang="en-US" altLang="en-US" sz="2600" dirty="0"/>
              <a:t>Every access to every object checked for authority</a:t>
            </a:r>
          </a:p>
          <a:p>
            <a:pPr lvl="1">
              <a:spcBef>
                <a:spcPts val="600"/>
              </a:spcBef>
            </a:pPr>
            <a:r>
              <a:rPr lang="en-US" altLang="en-US" sz="2600" dirty="0"/>
              <a:t>Design depends on possession of keys/passwords</a:t>
            </a:r>
          </a:p>
          <a:p>
            <a:pPr lvl="1">
              <a:spcBef>
                <a:spcPts val="600"/>
              </a:spcBef>
            </a:pPr>
            <a:r>
              <a:rPr lang="en-US" altLang="en-US" sz="2600" dirty="0"/>
              <a:t>Protection mechanisms require two keys to unlock</a:t>
            </a:r>
          </a:p>
          <a:p>
            <a:pPr lvl="1">
              <a:spcBef>
                <a:spcPts val="600"/>
              </a:spcBef>
            </a:pPr>
            <a:r>
              <a:rPr lang="en-US" altLang="en-US" sz="2600" dirty="0"/>
              <a:t>Programs/users utilize only necessary privileges </a:t>
            </a:r>
          </a:p>
        </p:txBody>
      </p:sp>
    </p:spTree>
    <p:extLst>
      <p:ext uri="{BB962C8B-B14F-4D97-AF65-F5344CB8AC3E}">
        <p14:creationId xmlns:p14="http://schemas.microsoft.com/office/powerpoint/2010/main" val="587409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GB" altLang="en-US" dirty="0"/>
              <a:t>The 1990s</a:t>
            </a:r>
            <a:endParaRPr lang="en-US" dirty="0"/>
          </a:p>
        </p:txBody>
      </p:sp>
      <p:sp>
        <p:nvSpPr>
          <p:cNvPr id="3" name="Content Placeholder 2"/>
          <p:cNvSpPr>
            <a:spLocks noGrp="1"/>
          </p:cNvSpPr>
          <p:nvPr>
            <p:ph idx="1"/>
          </p:nvPr>
        </p:nvSpPr>
        <p:spPr>
          <a:xfrm>
            <a:off x="190500" y="1295400"/>
            <a:ext cx="8763000" cy="4830763"/>
          </a:xfrm>
        </p:spPr>
        <p:txBody>
          <a:bodyPr>
            <a:normAutofit/>
          </a:bodyPr>
          <a:lstStyle/>
          <a:p>
            <a:pPr>
              <a:spcBef>
                <a:spcPts val="600"/>
              </a:spcBef>
            </a:pPr>
            <a:r>
              <a:rPr lang="en-GB" altLang="en-US" sz="2800" dirty="0"/>
              <a:t>Networks of computers became more </a:t>
            </a:r>
            <a:r>
              <a:rPr lang="en-GB" altLang="en-US" sz="2800" u="sng" dirty="0"/>
              <a:t>common</a:t>
            </a:r>
            <a:r>
              <a:rPr lang="en-GB" altLang="en-US" sz="2800" dirty="0"/>
              <a:t>, as did the need to </a:t>
            </a:r>
            <a:r>
              <a:rPr lang="en-GB" altLang="en-US" sz="2800" u="sng" dirty="0"/>
              <a:t>connect </a:t>
            </a:r>
            <a:r>
              <a:rPr lang="en-GB" altLang="en-US" sz="2800" dirty="0"/>
              <a:t>them to </a:t>
            </a:r>
            <a:r>
              <a:rPr lang="en-GB" altLang="en-US" sz="2800" u="sng" dirty="0"/>
              <a:t>each other</a:t>
            </a:r>
            <a:r>
              <a:rPr lang="en-GB" altLang="en-US" sz="2800" dirty="0"/>
              <a:t>.</a:t>
            </a:r>
          </a:p>
          <a:p>
            <a:pPr>
              <a:spcBef>
                <a:spcPts val="600"/>
              </a:spcBef>
            </a:pPr>
            <a:r>
              <a:rPr lang="en-GB" altLang="en-US" sz="2800" dirty="0"/>
              <a:t>Internet became </a:t>
            </a:r>
            <a:r>
              <a:rPr lang="en-GB" altLang="en-US" sz="2800" u="sng" dirty="0"/>
              <a:t>the first global network </a:t>
            </a:r>
            <a:r>
              <a:rPr lang="en-GB" altLang="en-US" sz="2800" dirty="0"/>
              <a:t>of networks.</a:t>
            </a:r>
          </a:p>
          <a:p>
            <a:pPr>
              <a:spcBef>
                <a:spcPts val="600"/>
              </a:spcBef>
            </a:pPr>
            <a:r>
              <a:rPr lang="en-GB" altLang="en-US" sz="2800" dirty="0"/>
              <a:t>Initially, network connections were based on de facto standards.</a:t>
            </a:r>
          </a:p>
          <a:p>
            <a:pPr>
              <a:spcBef>
                <a:spcPts val="600"/>
              </a:spcBef>
            </a:pPr>
            <a:r>
              <a:rPr lang="en-GB" altLang="en-US" sz="2800" dirty="0"/>
              <a:t>In early Internet deployments, </a:t>
            </a:r>
            <a:r>
              <a:rPr lang="en-GB" altLang="en-US" sz="2800" u="sng" dirty="0"/>
              <a:t>security was treated as a low priority</a:t>
            </a:r>
            <a:r>
              <a:rPr lang="en-US" altLang="en-US" sz="2800" u="sng" dirty="0"/>
              <a:t>.</a:t>
            </a:r>
            <a:endParaRPr lang="en-GB" altLang="en-US" sz="2800" u="sng" dirty="0"/>
          </a:p>
          <a:p>
            <a:pPr>
              <a:spcBef>
                <a:spcPts val="600"/>
              </a:spcBef>
            </a:pPr>
            <a:r>
              <a:rPr lang="en-GB" altLang="en-US" sz="2800" dirty="0"/>
              <a:t>In 1993, DEFCON conference was</a:t>
            </a:r>
            <a:r>
              <a:rPr lang="en-US" altLang="en-US" sz="2800" dirty="0"/>
              <a:t> </a:t>
            </a:r>
            <a:r>
              <a:rPr lang="en-GB" altLang="en-US" sz="2800" dirty="0"/>
              <a:t>established for those interested in information security.</a:t>
            </a:r>
          </a:p>
        </p:txBody>
      </p:sp>
    </p:spTree>
    <p:extLst>
      <p:ext uri="{BB962C8B-B14F-4D97-AF65-F5344CB8AC3E}">
        <p14:creationId xmlns:p14="http://schemas.microsoft.com/office/powerpoint/2010/main" val="9542538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ltLang="en-US" dirty="0"/>
              <a:t>Software Design Principles (2 of 2)</a:t>
            </a:r>
            <a:endParaRPr lang="en-US" dirty="0"/>
          </a:p>
        </p:txBody>
      </p:sp>
      <p:sp>
        <p:nvSpPr>
          <p:cNvPr id="3" name="Content Placeholder 2"/>
          <p:cNvSpPr>
            <a:spLocks noGrp="1"/>
          </p:cNvSpPr>
          <p:nvPr>
            <p:ph idx="1"/>
          </p:nvPr>
        </p:nvSpPr>
        <p:spPr/>
        <p:txBody>
          <a:bodyPr/>
          <a:lstStyle/>
          <a:p>
            <a:pPr>
              <a:spcBef>
                <a:spcPts val="600"/>
              </a:spcBef>
            </a:pPr>
            <a:r>
              <a:rPr lang="en-US" altLang="en-US" sz="2800" dirty="0"/>
              <a:t>Some commonplace security principles</a:t>
            </a:r>
          </a:p>
          <a:p>
            <a:pPr lvl="1">
              <a:spcBef>
                <a:spcPts val="600"/>
              </a:spcBef>
            </a:pPr>
            <a:r>
              <a:rPr lang="en-US" sz="2600" dirty="0"/>
              <a:t>Minimize mechanisms common to multiple users</a:t>
            </a:r>
          </a:p>
          <a:p>
            <a:pPr lvl="1">
              <a:spcBef>
                <a:spcPts val="600"/>
              </a:spcBef>
            </a:pPr>
            <a:r>
              <a:rPr lang="en-US" sz="2600" dirty="0"/>
              <a:t> Human interface must be easy to use so users routinely/automatically use protection mechanisms.</a:t>
            </a:r>
            <a:endParaRPr lang="en-US" altLang="en-US" sz="2600" dirty="0"/>
          </a:p>
        </p:txBody>
      </p:sp>
    </p:spTree>
    <p:extLst>
      <p:ext uri="{BB962C8B-B14F-4D97-AF65-F5344CB8AC3E}">
        <p14:creationId xmlns:p14="http://schemas.microsoft.com/office/powerpoint/2010/main" val="29757128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ltLang="en-US" dirty="0"/>
              <a:t>The NIST Approach to Securing the SDLC</a:t>
            </a:r>
            <a:endParaRPr lang="en-US" dirty="0"/>
          </a:p>
        </p:txBody>
      </p:sp>
      <p:sp>
        <p:nvSpPr>
          <p:cNvPr id="3" name="Content Placeholder 2"/>
          <p:cNvSpPr>
            <a:spLocks noGrp="1"/>
          </p:cNvSpPr>
          <p:nvPr>
            <p:ph idx="1"/>
          </p:nvPr>
        </p:nvSpPr>
        <p:spPr/>
        <p:txBody>
          <a:bodyPr/>
          <a:lstStyle/>
          <a:p>
            <a:pPr>
              <a:spcBef>
                <a:spcPts val="600"/>
              </a:spcBef>
            </a:pPr>
            <a:r>
              <a:rPr lang="en-US" altLang="en-US" sz="2800" dirty="0"/>
              <a:t>NIST Special Publication 800-64, rev. 2, maintains that early integration of security in the SDLC enables agencies to maximize return on investment through</a:t>
            </a:r>
            <a:r>
              <a:rPr lang="en-US" altLang="en-US" dirty="0"/>
              <a:t>:</a:t>
            </a:r>
          </a:p>
          <a:p>
            <a:pPr lvl="1">
              <a:spcBef>
                <a:spcPts val="600"/>
              </a:spcBef>
            </a:pPr>
            <a:r>
              <a:rPr lang="en-US" altLang="en-US" sz="2600" dirty="0"/>
              <a:t>Early identification and mitigation of security vulnerabilities and misconfigurations</a:t>
            </a:r>
          </a:p>
          <a:p>
            <a:pPr lvl="1">
              <a:spcBef>
                <a:spcPts val="600"/>
              </a:spcBef>
            </a:pPr>
            <a:r>
              <a:rPr lang="en-US" altLang="en-US" sz="2600" dirty="0"/>
              <a:t>Awareness of potential engineering challenges</a:t>
            </a:r>
          </a:p>
          <a:p>
            <a:pPr lvl="1">
              <a:spcBef>
                <a:spcPts val="600"/>
              </a:spcBef>
            </a:pPr>
            <a:r>
              <a:rPr lang="en-US" altLang="en-US" sz="2600" dirty="0"/>
              <a:t>Identification of shared security services and reuse of security strategies and tools</a:t>
            </a:r>
          </a:p>
          <a:p>
            <a:pPr lvl="1">
              <a:spcBef>
                <a:spcPts val="600"/>
              </a:spcBef>
            </a:pPr>
            <a:r>
              <a:rPr lang="en-US" altLang="en-US" sz="2600" dirty="0"/>
              <a:t>Facilitation of informed executive decision making</a:t>
            </a:r>
          </a:p>
        </p:txBody>
      </p:sp>
    </p:spTree>
    <p:extLst>
      <p:ext uri="{BB962C8B-B14F-4D97-AF65-F5344CB8AC3E}">
        <p14:creationId xmlns:p14="http://schemas.microsoft.com/office/powerpoint/2010/main" val="34318250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ltLang="en-US" dirty="0"/>
              <a:t>The NIST Approach</a:t>
            </a:r>
            <a:endParaRPr lang="en-US" dirty="0"/>
          </a:p>
        </p:txBody>
      </p:sp>
      <p:pic>
        <p:nvPicPr>
          <p:cNvPr id="5122" name="Picture 2">
            <a:extLst>
              <a:ext uri="{FF2B5EF4-FFF2-40B4-BE49-F238E27FC236}">
                <a16:creationId xmlns:a16="http://schemas.microsoft.com/office/drawing/2014/main" id="{B6223EEC-051A-4865-A0A9-B3EBA3ED82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49" t="21111" r="14898" b="13333"/>
          <a:stretch/>
        </p:blipFill>
        <p:spPr bwMode="auto">
          <a:xfrm>
            <a:off x="1066800" y="1143000"/>
            <a:ext cx="6781800" cy="5064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1131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ltLang="en-US" dirty="0"/>
              <a:t>The NIST Approach: Initiation</a:t>
            </a:r>
            <a:endParaRPr lang="en-US" dirty="0"/>
          </a:p>
        </p:txBody>
      </p:sp>
      <p:sp>
        <p:nvSpPr>
          <p:cNvPr id="3" name="Content Placeholder 2"/>
          <p:cNvSpPr>
            <a:spLocks noGrp="1"/>
          </p:cNvSpPr>
          <p:nvPr>
            <p:ph idx="1"/>
          </p:nvPr>
        </p:nvSpPr>
        <p:spPr/>
        <p:txBody>
          <a:bodyPr/>
          <a:lstStyle/>
          <a:p>
            <a:pPr>
              <a:spcBef>
                <a:spcPts val="600"/>
              </a:spcBef>
            </a:pPr>
            <a:r>
              <a:rPr lang="en-US" altLang="en-US" sz="2800" dirty="0"/>
              <a:t>Security at this point is looked at in terms of business risks, with information security office providing input.</a:t>
            </a:r>
          </a:p>
          <a:p>
            <a:pPr>
              <a:spcBef>
                <a:spcPts val="600"/>
              </a:spcBef>
            </a:pPr>
            <a:r>
              <a:rPr lang="en-US" altLang="en-US" sz="2800" dirty="0"/>
              <a:t>Key security activities include:</a:t>
            </a:r>
          </a:p>
          <a:p>
            <a:pPr lvl="1">
              <a:spcBef>
                <a:spcPts val="600"/>
              </a:spcBef>
            </a:pPr>
            <a:r>
              <a:rPr lang="en-US" altLang="en-US" sz="2600" dirty="0"/>
              <a:t>Delineation of business requirements in terms of confidentiality, integrity, and availability</a:t>
            </a:r>
          </a:p>
          <a:p>
            <a:pPr lvl="1">
              <a:spcBef>
                <a:spcPts val="600"/>
              </a:spcBef>
            </a:pPr>
            <a:r>
              <a:rPr lang="en-US" altLang="en-US" sz="2600" dirty="0"/>
              <a:t>Determination of information categorization and identification of known special handling requirements to transmit, store, or create information </a:t>
            </a:r>
          </a:p>
          <a:p>
            <a:pPr lvl="1">
              <a:spcBef>
                <a:spcPts val="600"/>
              </a:spcBef>
            </a:pPr>
            <a:r>
              <a:rPr lang="en-US" altLang="en-US" sz="2600" dirty="0"/>
              <a:t>Determination of any privacy requirements</a:t>
            </a:r>
          </a:p>
        </p:txBody>
      </p:sp>
    </p:spTree>
    <p:extLst>
      <p:ext uri="{BB962C8B-B14F-4D97-AF65-F5344CB8AC3E}">
        <p14:creationId xmlns:p14="http://schemas.microsoft.com/office/powerpoint/2010/main" val="3359017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ltLang="en-US" dirty="0"/>
              <a:t>The NIST Approach: Initiation</a:t>
            </a:r>
            <a:endParaRPr lang="en-US" dirty="0"/>
          </a:p>
        </p:txBody>
      </p:sp>
      <p:pic>
        <p:nvPicPr>
          <p:cNvPr id="26626" name="Picture 2">
            <a:extLst>
              <a:ext uri="{FF2B5EF4-FFF2-40B4-BE49-F238E27FC236}">
                <a16:creationId xmlns:a16="http://schemas.microsoft.com/office/drawing/2014/main" id="{B8489ACA-9A53-46E4-9C35-665938A770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0" t="12930" r="2500" b="6951"/>
          <a:stretch/>
        </p:blipFill>
        <p:spPr bwMode="auto">
          <a:xfrm>
            <a:off x="304800" y="1066800"/>
            <a:ext cx="8686800"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3118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r>
              <a:rPr lang="en-US" altLang="en-US" dirty="0"/>
              <a:t>The NIST Approach: Development/Acquisition</a:t>
            </a:r>
            <a:endParaRPr lang="en-US" dirty="0"/>
          </a:p>
        </p:txBody>
      </p:sp>
      <p:sp>
        <p:nvSpPr>
          <p:cNvPr id="3" name="Content Placeholder 2"/>
          <p:cNvSpPr>
            <a:spLocks noGrp="1"/>
          </p:cNvSpPr>
          <p:nvPr>
            <p:ph idx="1"/>
          </p:nvPr>
        </p:nvSpPr>
        <p:spPr/>
        <p:txBody>
          <a:bodyPr/>
          <a:lstStyle/>
          <a:p>
            <a:pPr>
              <a:spcBef>
                <a:spcPts val="600"/>
              </a:spcBef>
            </a:pPr>
            <a:r>
              <a:rPr lang="en-US" altLang="en-US" sz="2800" dirty="0"/>
              <a:t>Key security activities include:</a:t>
            </a:r>
          </a:p>
          <a:p>
            <a:pPr lvl="1">
              <a:spcBef>
                <a:spcPts val="600"/>
              </a:spcBef>
            </a:pPr>
            <a:r>
              <a:rPr lang="en-US" altLang="en-US" sz="2600" dirty="0"/>
              <a:t>Conducting risk assessment and using results to supplement baseline security controls</a:t>
            </a:r>
          </a:p>
          <a:p>
            <a:pPr lvl="1">
              <a:spcBef>
                <a:spcPts val="600"/>
              </a:spcBef>
            </a:pPr>
            <a:r>
              <a:rPr lang="en-US" altLang="en-US" sz="2600" dirty="0"/>
              <a:t>Analyzing security requirements</a:t>
            </a:r>
          </a:p>
          <a:p>
            <a:pPr lvl="1">
              <a:spcBef>
                <a:spcPts val="600"/>
              </a:spcBef>
            </a:pPr>
            <a:r>
              <a:rPr lang="en-US" altLang="en-US" sz="2600" dirty="0"/>
              <a:t>Performing functional and security testing</a:t>
            </a:r>
          </a:p>
          <a:p>
            <a:pPr lvl="1">
              <a:spcBef>
                <a:spcPts val="600"/>
              </a:spcBef>
            </a:pPr>
            <a:r>
              <a:rPr lang="en-US" altLang="en-US" sz="2600" dirty="0"/>
              <a:t>Preparing initial documents for system certification and accreditation</a:t>
            </a:r>
          </a:p>
          <a:p>
            <a:pPr lvl="1">
              <a:spcBef>
                <a:spcPts val="600"/>
              </a:spcBef>
            </a:pPr>
            <a:r>
              <a:rPr lang="en-US" altLang="en-US" sz="2600" dirty="0"/>
              <a:t>Designing security architecture</a:t>
            </a:r>
          </a:p>
        </p:txBody>
      </p:sp>
    </p:spTree>
    <p:extLst>
      <p:ext uri="{BB962C8B-B14F-4D97-AF65-F5344CB8AC3E}">
        <p14:creationId xmlns:p14="http://schemas.microsoft.com/office/powerpoint/2010/main" val="1661001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r>
              <a:rPr lang="en-US" altLang="en-US" dirty="0"/>
              <a:t>The NIST Approach: Development/Acquisition</a:t>
            </a:r>
            <a:endParaRPr lang="en-US" dirty="0"/>
          </a:p>
        </p:txBody>
      </p:sp>
      <p:pic>
        <p:nvPicPr>
          <p:cNvPr id="7" name="Picture 6">
            <a:extLst>
              <a:ext uri="{FF2B5EF4-FFF2-40B4-BE49-F238E27FC236}">
                <a16:creationId xmlns:a16="http://schemas.microsoft.com/office/drawing/2014/main" id="{083EFB48-D1C9-478F-A4C2-17014C35DDE0}"/>
              </a:ext>
            </a:extLst>
          </p:cNvPr>
          <p:cNvPicPr>
            <a:picLocks noChangeAspect="1"/>
          </p:cNvPicPr>
          <p:nvPr/>
        </p:nvPicPr>
        <p:blipFill rotWithShape="1">
          <a:blip r:embed="rId3">
            <a:extLst>
              <a:ext uri="{28A0092B-C50C-407E-A947-70E740481C1C}">
                <a14:useLocalDpi xmlns:a14="http://schemas.microsoft.com/office/drawing/2010/main" val="0"/>
              </a:ext>
            </a:extLst>
          </a:blip>
          <a:srcRect l="2500" t="12900" r="2500" b="5480"/>
          <a:stretch/>
        </p:blipFill>
        <p:spPr>
          <a:xfrm>
            <a:off x="228600" y="1219200"/>
            <a:ext cx="8686800" cy="5029200"/>
          </a:xfrm>
          <a:prstGeom prst="rect">
            <a:avLst/>
          </a:prstGeom>
        </p:spPr>
      </p:pic>
    </p:spTree>
    <p:extLst>
      <p:ext uri="{BB962C8B-B14F-4D97-AF65-F5344CB8AC3E}">
        <p14:creationId xmlns:p14="http://schemas.microsoft.com/office/powerpoint/2010/main" val="29212013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r>
              <a:rPr lang="en-US" altLang="en-US" dirty="0"/>
              <a:t>The NIST Approach: Implementation/Assessment</a:t>
            </a:r>
            <a:endParaRPr lang="en-US" dirty="0"/>
          </a:p>
        </p:txBody>
      </p:sp>
      <p:sp>
        <p:nvSpPr>
          <p:cNvPr id="3" name="Content Placeholder 2"/>
          <p:cNvSpPr>
            <a:spLocks noGrp="1"/>
          </p:cNvSpPr>
          <p:nvPr>
            <p:ph idx="1"/>
          </p:nvPr>
        </p:nvSpPr>
        <p:spPr/>
        <p:txBody>
          <a:bodyPr/>
          <a:lstStyle/>
          <a:p>
            <a:pPr>
              <a:spcBef>
                <a:spcPts val="600"/>
              </a:spcBef>
            </a:pPr>
            <a:r>
              <a:rPr lang="en-US" altLang="en-US" sz="2800" dirty="0"/>
              <a:t>System is installed and evaluated in operational environment.</a:t>
            </a:r>
          </a:p>
          <a:p>
            <a:pPr>
              <a:spcBef>
                <a:spcPts val="600"/>
              </a:spcBef>
            </a:pPr>
            <a:r>
              <a:rPr lang="en-US" altLang="en-US" sz="2800" dirty="0"/>
              <a:t>Key security activities include:</a:t>
            </a:r>
          </a:p>
          <a:p>
            <a:pPr lvl="1">
              <a:spcBef>
                <a:spcPts val="600"/>
              </a:spcBef>
            </a:pPr>
            <a:r>
              <a:rPr lang="en-US" altLang="en-US" sz="2600" dirty="0"/>
              <a:t>Integrating information system into its environment</a:t>
            </a:r>
          </a:p>
          <a:p>
            <a:pPr lvl="1">
              <a:spcBef>
                <a:spcPts val="600"/>
              </a:spcBef>
            </a:pPr>
            <a:r>
              <a:rPr lang="en-US" altLang="en-US" sz="2600" dirty="0"/>
              <a:t>Planning and conducting system certification activities in synchronization with testing of security controls</a:t>
            </a:r>
          </a:p>
          <a:p>
            <a:pPr lvl="1">
              <a:spcBef>
                <a:spcPts val="600"/>
              </a:spcBef>
            </a:pPr>
            <a:r>
              <a:rPr lang="en-US" altLang="en-US" sz="2600" dirty="0"/>
              <a:t>Completing system accreditation activities</a:t>
            </a:r>
          </a:p>
        </p:txBody>
      </p:sp>
    </p:spTree>
    <p:extLst>
      <p:ext uri="{BB962C8B-B14F-4D97-AF65-F5344CB8AC3E}">
        <p14:creationId xmlns:p14="http://schemas.microsoft.com/office/powerpoint/2010/main" val="960666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r>
              <a:rPr lang="en-US" altLang="en-US" dirty="0"/>
              <a:t>The NIST Approach: Implementation/Assessment</a:t>
            </a:r>
            <a:endParaRPr lang="en-US" dirty="0"/>
          </a:p>
        </p:txBody>
      </p:sp>
      <p:pic>
        <p:nvPicPr>
          <p:cNvPr id="7" name="Picture 6">
            <a:extLst>
              <a:ext uri="{FF2B5EF4-FFF2-40B4-BE49-F238E27FC236}">
                <a16:creationId xmlns:a16="http://schemas.microsoft.com/office/drawing/2014/main" id="{CCE23F5B-5B45-43F3-825F-EA3904DEC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8175"/>
            <a:ext cx="9144000" cy="6161649"/>
          </a:xfrm>
          <a:prstGeom prst="rect">
            <a:avLst/>
          </a:prstGeom>
        </p:spPr>
      </p:pic>
    </p:spTree>
    <p:extLst>
      <p:ext uri="{BB962C8B-B14F-4D97-AF65-F5344CB8AC3E}">
        <p14:creationId xmlns:p14="http://schemas.microsoft.com/office/powerpoint/2010/main" val="16652053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r>
              <a:rPr lang="en-US" altLang="en-US" dirty="0"/>
              <a:t>The NIST Approach: Operations and Maintenance</a:t>
            </a:r>
            <a:endParaRPr lang="en-US" dirty="0"/>
          </a:p>
        </p:txBody>
      </p:sp>
      <p:sp>
        <p:nvSpPr>
          <p:cNvPr id="3" name="Content Placeholder 2"/>
          <p:cNvSpPr>
            <a:spLocks noGrp="1"/>
          </p:cNvSpPr>
          <p:nvPr>
            <p:ph idx="1"/>
          </p:nvPr>
        </p:nvSpPr>
        <p:spPr/>
        <p:txBody>
          <a:bodyPr>
            <a:normAutofit lnSpcReduction="10000"/>
          </a:bodyPr>
          <a:lstStyle/>
          <a:p>
            <a:pPr>
              <a:spcBef>
                <a:spcPts val="600"/>
              </a:spcBef>
            </a:pPr>
            <a:r>
              <a:rPr lang="en-US" altLang="en-US" sz="2800" dirty="0"/>
              <a:t>Systems are in place and operating, enhancements and/or modifications to the system are developed and tested, and hardware and/or software are added or replaced.</a:t>
            </a:r>
          </a:p>
          <a:p>
            <a:pPr>
              <a:spcBef>
                <a:spcPts val="600"/>
              </a:spcBef>
            </a:pPr>
            <a:r>
              <a:rPr lang="en-US" altLang="en-US" sz="2800" dirty="0"/>
              <a:t>Key security activities include:</a:t>
            </a:r>
          </a:p>
          <a:p>
            <a:pPr lvl="1">
              <a:spcBef>
                <a:spcPts val="600"/>
              </a:spcBef>
            </a:pPr>
            <a:r>
              <a:rPr lang="en-US" altLang="en-US" sz="2600" dirty="0"/>
              <a:t>Conducting operational readiness review</a:t>
            </a:r>
          </a:p>
          <a:p>
            <a:pPr lvl="1">
              <a:spcBef>
                <a:spcPts val="600"/>
              </a:spcBef>
            </a:pPr>
            <a:r>
              <a:rPr lang="en-US" altLang="en-US" sz="2600" dirty="0"/>
              <a:t>Managing configuration of system</a:t>
            </a:r>
          </a:p>
          <a:p>
            <a:pPr lvl="1">
              <a:spcBef>
                <a:spcPts val="600"/>
              </a:spcBef>
            </a:pPr>
            <a:r>
              <a:rPr lang="en-US" altLang="en-US" sz="2600" dirty="0"/>
              <a:t>Instituting process and procedure for assured operations and continuous monitoring of information system’s security controls</a:t>
            </a:r>
          </a:p>
          <a:p>
            <a:pPr lvl="1">
              <a:spcBef>
                <a:spcPts val="600"/>
              </a:spcBef>
            </a:pPr>
            <a:r>
              <a:rPr lang="en-US" altLang="en-US" sz="2600" dirty="0"/>
              <a:t>Performing reauthorization as required</a:t>
            </a:r>
          </a:p>
        </p:txBody>
      </p:sp>
    </p:spTree>
    <p:extLst>
      <p:ext uri="{BB962C8B-B14F-4D97-AF65-F5344CB8AC3E}">
        <p14:creationId xmlns:p14="http://schemas.microsoft.com/office/powerpoint/2010/main" val="745685956"/>
      </p:ext>
    </p:extLst>
  </p:cSld>
  <p:clrMapOvr>
    <a:masterClrMapping/>
  </p:clrMapOvr>
</p:sld>
</file>

<file path=ppt/theme/theme1.xml><?xml version="1.0" encoding="utf-8"?>
<a:theme xmlns:a="http://schemas.openxmlformats.org/drawingml/2006/main" name="1_Samp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Russell_4e_ch03</Template>
  <TotalTime>8322</TotalTime>
  <Words>12341</Words>
  <Application>Microsoft Office PowerPoint</Application>
  <PresentationFormat>On-screen Show (4:3)</PresentationFormat>
  <Paragraphs>1010</Paragraphs>
  <Slides>113</Slides>
  <Notes>85</Notes>
  <HiddenSlides>0</HiddenSlides>
  <MMClips>1</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113</vt:i4>
      </vt:variant>
    </vt:vector>
  </HeadingPairs>
  <TitlesOfParts>
    <vt:vector size="131" baseType="lpstr">
      <vt:lpstr>AdvOT526a88f1+25</vt:lpstr>
      <vt:lpstr>AdvOT66af078c.B</vt:lpstr>
      <vt:lpstr>AdvOTbc475f09</vt:lpstr>
      <vt:lpstr>Arial</vt:lpstr>
      <vt:lpstr>Arial Black</vt:lpstr>
      <vt:lpstr>Bahnschrift</vt:lpstr>
      <vt:lpstr>Bahnschrift Light</vt:lpstr>
      <vt:lpstr>Bahnschrift Light SemiCondensed</vt:lpstr>
      <vt:lpstr>Bahnschrift SemiBold</vt:lpstr>
      <vt:lpstr>Calibri</vt:lpstr>
      <vt:lpstr>Courier New</vt:lpstr>
      <vt:lpstr>Helvetica Neue</vt:lpstr>
      <vt:lpstr>Roboto</vt:lpstr>
      <vt:lpstr>Times New Roman</vt:lpstr>
      <vt:lpstr>Trebuchet MS</vt:lpstr>
      <vt:lpstr>Verdana</vt:lpstr>
      <vt:lpstr>Wingdings</vt:lpstr>
      <vt:lpstr>1_Sample</vt:lpstr>
      <vt:lpstr>Principles of Information Security</vt:lpstr>
      <vt:lpstr>The History of Information Security</vt:lpstr>
      <vt:lpstr>Table 1-1 Key Dates in Information Security (1 of 2)</vt:lpstr>
      <vt:lpstr>Table 1-1 Key Dates in Information Security (2 of 2)</vt:lpstr>
      <vt:lpstr>The 1960s</vt:lpstr>
      <vt:lpstr>The 1970s and 80s (1 of 2)</vt:lpstr>
      <vt:lpstr>The 1970s and 80s (2 of 2)</vt:lpstr>
      <vt:lpstr>Figure 1-4 Illustration of computer network vulnerabilities from RAND Report R-609</vt:lpstr>
      <vt:lpstr>The 1990s</vt:lpstr>
      <vt:lpstr>2000 to Present</vt:lpstr>
      <vt:lpstr>What Is Security? (1 of 2)</vt:lpstr>
      <vt:lpstr>What Is Security? (2 of 2)</vt:lpstr>
      <vt:lpstr>Figure 1-5  Components of information security (1 of 2)</vt:lpstr>
      <vt:lpstr>Figure 1-5  Components of information security (1 of 2)</vt:lpstr>
      <vt:lpstr> Figure 1-5  The C.I.A. triad (2 of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Achieving Pillars of Information 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The Security Trinity</vt:lpstr>
      <vt:lpstr>PowerPoint Presentation</vt:lpstr>
      <vt:lpstr>PowerPoint Presentation</vt:lpstr>
      <vt:lpstr>PowerPoint Presentation</vt:lpstr>
      <vt:lpstr>Key Information Security Concepts (1 of 3)</vt:lpstr>
      <vt:lpstr>Key Information Security Concepts (2 of 3)</vt:lpstr>
      <vt:lpstr>Key Information Security Concepts (3 of 3)</vt:lpstr>
      <vt:lpstr>Computer as subject of an attack and/or the object of an attack</vt:lpstr>
      <vt:lpstr>Figure 1-7 Key concepts in information security</vt:lpstr>
      <vt:lpstr>Critical Characteristics of Information</vt:lpstr>
      <vt:lpstr>Critical Characteristics of Information</vt:lpstr>
      <vt:lpstr>Critical Characteristics of Information (Contd…)</vt:lpstr>
      <vt:lpstr>Characteristics of IS Policy</vt:lpstr>
      <vt:lpstr>NSTISSC Security Model</vt:lpstr>
      <vt:lpstr>Figure 1-9  The McCumber Cube</vt:lpstr>
      <vt:lpstr>The McCumber Cube - Explained</vt:lpstr>
      <vt:lpstr>McCumber INFOSEC Model </vt:lpstr>
      <vt:lpstr>McCumber INFOSEC Model Information Characteristics</vt:lpstr>
      <vt:lpstr>McCumber INFOSEC Model Information Characteristics</vt:lpstr>
      <vt:lpstr>McCumber INFOSEC Model Information States</vt:lpstr>
      <vt:lpstr>McCumber INFOSEC Model Security Countermeasures </vt:lpstr>
      <vt:lpstr>Components of an Information System</vt:lpstr>
      <vt:lpstr>Components of an Information System</vt:lpstr>
      <vt:lpstr>Components of an Information System</vt:lpstr>
      <vt:lpstr>Components of an Information System</vt:lpstr>
      <vt:lpstr>Balancing Information Security and Access</vt:lpstr>
      <vt:lpstr>Approaches to Information Security Implementation: Bottom-Up Approach</vt:lpstr>
      <vt:lpstr>Approaches to Information Security Implementation: Top-Down Approach</vt:lpstr>
      <vt:lpstr>Figure 1-12  Approaches to information security implementation</vt:lpstr>
      <vt:lpstr>Security in the Systems Development Life Cycle</vt:lpstr>
      <vt:lpstr>Figure 1-13  SDLC waterfall methodology</vt:lpstr>
      <vt:lpstr>PowerPoint Presentation</vt:lpstr>
      <vt:lpstr>PowerPoint Presentation</vt:lpstr>
      <vt:lpstr>Security in SDLC - Investigation</vt:lpstr>
      <vt:lpstr>Security in SDLC  - Analysis</vt:lpstr>
      <vt:lpstr>Security in SDLC - Logical Design</vt:lpstr>
      <vt:lpstr>Security in SDLC - Physical Design</vt:lpstr>
      <vt:lpstr>Security in SDLC - Implementation</vt:lpstr>
      <vt:lpstr>Security in SDLC - Maintenance and Change</vt:lpstr>
      <vt:lpstr>The Security Systems Development Life Cycle (SecSDLC)</vt:lpstr>
      <vt:lpstr>The Security Systems Development Life Cycle (SecSDLC)</vt:lpstr>
      <vt:lpstr>The Security Systems Development Life Cycle (SecSDLC)</vt:lpstr>
      <vt:lpstr>SecSDLC - Investigation</vt:lpstr>
      <vt:lpstr>SecSDLC  - Analysis</vt:lpstr>
      <vt:lpstr>SecSDLC  - Design</vt:lpstr>
      <vt:lpstr>SecSDLC  - Design</vt:lpstr>
      <vt:lpstr>SecSDLC  - Implementation</vt:lpstr>
      <vt:lpstr>Maintenance in the SecSDLC</vt:lpstr>
      <vt:lpstr>Maintenance Model</vt:lpstr>
      <vt:lpstr>Maintenance Model</vt:lpstr>
      <vt:lpstr>SDLC vs SSDLC</vt:lpstr>
      <vt:lpstr>Software Assurance (1 of 3)</vt:lpstr>
      <vt:lpstr>Software Assurance (2 of 3)</vt:lpstr>
      <vt:lpstr>Software Assurance (3 of 3)</vt:lpstr>
      <vt:lpstr>Software Design Principles (1 of 2)</vt:lpstr>
      <vt:lpstr>Software Design Principles (2 of 2)</vt:lpstr>
      <vt:lpstr>The NIST Approach to Securing the SDLC</vt:lpstr>
      <vt:lpstr>The NIST Approach</vt:lpstr>
      <vt:lpstr>The NIST Approach: Initiation</vt:lpstr>
      <vt:lpstr>The NIST Approach: Initiation</vt:lpstr>
      <vt:lpstr>The NIST Approach: Development/Acquisition</vt:lpstr>
      <vt:lpstr>The NIST Approach: Development/Acquisition</vt:lpstr>
      <vt:lpstr>The NIST Approach: Implementation/Assessment</vt:lpstr>
      <vt:lpstr>The NIST Approach: Implementation/Assessment</vt:lpstr>
      <vt:lpstr>The NIST Approach: Operations and Maintenance</vt:lpstr>
      <vt:lpstr>The NIST Approach: Operations and Maintenance</vt:lpstr>
      <vt:lpstr>The NIST Approach: Disposal</vt:lpstr>
      <vt:lpstr>The NIST Approach: Disposal</vt:lpstr>
      <vt:lpstr>Communities of Interest</vt:lpstr>
      <vt:lpstr>Security Professionals and the Organization</vt:lpstr>
      <vt:lpstr>Staffing the InfoSec Function</vt:lpstr>
      <vt:lpstr>Senior Management </vt:lpstr>
      <vt:lpstr>Information Security Project Team </vt:lpstr>
      <vt:lpstr>Data Responsibilities</vt:lpstr>
      <vt:lpstr>Information Security: Is It an Art or a Science?</vt:lpstr>
      <vt:lpstr>Security as Art</vt:lpstr>
      <vt:lpstr>Security as Science</vt:lpstr>
      <vt:lpstr>Security as a Social Science</vt:lpstr>
      <vt:lpstr>Scenario Questions to be Practiced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 to Information Security</dc:title>
  <dc:creator>Whitman</dc:creator>
  <cp:lastModifiedBy>Robin Rohit Vincent</cp:lastModifiedBy>
  <cp:revision>364</cp:revision>
  <dcterms:created xsi:type="dcterms:W3CDTF">2008-12-13T17:52:47Z</dcterms:created>
  <dcterms:modified xsi:type="dcterms:W3CDTF">2023-03-03T02:16:42Z</dcterms:modified>
</cp:coreProperties>
</file>